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Balsamiq Sans" panose="02000603000000000000" pitchFamily="2" charset="77"/>
      <p:regular r:id="rId36"/>
    </p:embeddedFont>
    <p:embeddedFont>
      <p:font typeface="Balsamiq Sans Bold" panose="02000603000000000000" pitchFamily="2" charset="77"/>
      <p:regular r:id="rId37"/>
      <p:bold r:id="rId38"/>
    </p:embeddedFont>
    <p:embeddedFont>
      <p:font typeface="Balsamiq Sans Bold Italics" panose="02000603000000000000" pitchFamily="2" charset="77"/>
      <p:regular r:id="rId39"/>
      <p:bold r:id="rId40"/>
      <p:italic r:id="rId41"/>
      <p:boldItalic r:id="rId42"/>
    </p:embeddedFont>
    <p:embeddedFont>
      <p:font typeface="Bobby Jones" pitchFamily="2" charset="0"/>
      <p:regular r:id="rId43"/>
    </p:embeddedFont>
    <p:embeddedFont>
      <p:font typeface="Bobby Jones Soft" pitchFamily="2" charset="77"/>
      <p:regular r:id="rId44"/>
    </p:embeddedFont>
    <p:embeddedFont>
      <p:font typeface="Canva Sans Bold" panose="020B0803030501040103" pitchFamily="34" charset="0"/>
      <p:regular r:id="rId45"/>
      <p:bold r:id="rId46"/>
    </p:embeddedFont>
    <p:embeddedFont>
      <p:font typeface="Garet" pitchFamily="2" charset="77"/>
      <p:regular r:id="rId47"/>
    </p:embeddedFont>
    <p:embeddedFont>
      <p:font typeface="Garet Bold" pitchFamily="2" charset="77"/>
      <p:regular r:id="rId48"/>
      <p:bold r:id="rId49"/>
    </p:embeddedFont>
    <p:embeddedFont>
      <p:font typeface="Recoleta Bold" pitchFamily="2" charset="7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6" autoAdjust="0"/>
  </p:normalViewPr>
  <p:slideViewPr>
    <p:cSldViewPr>
      <p:cViewPr varScale="1">
        <p:scale>
          <a:sx n="66" d="100"/>
          <a:sy n="66" d="100"/>
        </p:scale>
        <p:origin x="216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93E27-62B1-49F7-B73D-33D936B78F30}" type="datetimeFigureOut">
              <a:rPr lang="en-US" smtClean="0"/>
              <a:t>12/28/25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BFDE6-10A1-4721-B747-1CA5993B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62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BFDE6-10A1-4721-B747-1CA5993B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0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BFDE6-10A1-4721-B747-1CA5993BBF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9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2.jpe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8866" y="874827"/>
            <a:ext cx="8537346" cy="8537346"/>
          </a:xfrm>
          <a:custGeom>
            <a:avLst/>
            <a:gdLst/>
            <a:ahLst/>
            <a:cxnLst/>
            <a:rect l="l" t="t" r="r" b="b"/>
            <a:pathLst>
              <a:path w="8537346" h="8537346">
                <a:moveTo>
                  <a:pt x="0" y="0"/>
                </a:moveTo>
                <a:lnTo>
                  <a:pt x="8537346" y="0"/>
                </a:lnTo>
                <a:lnTo>
                  <a:pt x="8537346" y="8537346"/>
                </a:lnTo>
                <a:lnTo>
                  <a:pt x="0" y="853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0623" y="-6113349"/>
            <a:ext cx="8537346" cy="8537346"/>
          </a:xfrm>
          <a:custGeom>
            <a:avLst/>
            <a:gdLst/>
            <a:ahLst/>
            <a:cxnLst/>
            <a:rect l="l" t="t" r="r" b="b"/>
            <a:pathLst>
              <a:path w="8537346" h="8537346">
                <a:moveTo>
                  <a:pt x="0" y="0"/>
                </a:moveTo>
                <a:lnTo>
                  <a:pt x="8537346" y="0"/>
                </a:lnTo>
                <a:lnTo>
                  <a:pt x="8537346" y="8537346"/>
                </a:lnTo>
                <a:lnTo>
                  <a:pt x="0" y="853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137980">
            <a:off x="11976837" y="960148"/>
            <a:ext cx="1656851" cy="1538800"/>
          </a:xfrm>
          <a:custGeom>
            <a:avLst/>
            <a:gdLst/>
            <a:ahLst/>
            <a:cxnLst/>
            <a:rect l="l" t="t" r="r" b="b"/>
            <a:pathLst>
              <a:path w="1656851" h="1538800">
                <a:moveTo>
                  <a:pt x="0" y="0"/>
                </a:moveTo>
                <a:lnTo>
                  <a:pt x="1656851" y="0"/>
                </a:lnTo>
                <a:lnTo>
                  <a:pt x="1656851" y="1538801"/>
                </a:lnTo>
                <a:lnTo>
                  <a:pt x="0" y="1538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316265" y="874827"/>
            <a:ext cx="4887772" cy="695096"/>
            <a:chOff x="0" y="0"/>
            <a:chExt cx="1287314" cy="1830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7314" cy="183071"/>
            </a:xfrm>
            <a:custGeom>
              <a:avLst/>
              <a:gdLst/>
              <a:ahLst/>
              <a:cxnLst/>
              <a:rect l="l" t="t" r="r" b="b"/>
              <a:pathLst>
                <a:path w="1287314" h="183071">
                  <a:moveTo>
                    <a:pt x="80781" y="0"/>
                  </a:moveTo>
                  <a:lnTo>
                    <a:pt x="1206534" y="0"/>
                  </a:lnTo>
                  <a:cubicBezTo>
                    <a:pt x="1227958" y="0"/>
                    <a:pt x="1248505" y="8511"/>
                    <a:pt x="1263654" y="23660"/>
                  </a:cubicBezTo>
                  <a:cubicBezTo>
                    <a:pt x="1278804" y="38809"/>
                    <a:pt x="1287314" y="59356"/>
                    <a:pt x="1287314" y="80781"/>
                  </a:cubicBezTo>
                  <a:lnTo>
                    <a:pt x="1287314" y="102290"/>
                  </a:lnTo>
                  <a:cubicBezTo>
                    <a:pt x="1287314" y="146904"/>
                    <a:pt x="1251148" y="183071"/>
                    <a:pt x="1206534" y="183071"/>
                  </a:cubicBezTo>
                  <a:lnTo>
                    <a:pt x="80781" y="183071"/>
                  </a:lnTo>
                  <a:cubicBezTo>
                    <a:pt x="36167" y="183071"/>
                    <a:pt x="0" y="146904"/>
                    <a:pt x="0" y="102290"/>
                  </a:cubicBezTo>
                  <a:lnTo>
                    <a:pt x="0" y="80781"/>
                  </a:lnTo>
                  <a:cubicBezTo>
                    <a:pt x="0" y="36167"/>
                    <a:pt x="36167" y="0"/>
                    <a:pt x="80781" y="0"/>
                  </a:cubicBezTo>
                  <a:close/>
                </a:path>
              </a:pathLst>
            </a:custGeom>
            <a:solidFill>
              <a:srgbClr val="7A2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87314" cy="230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53989" y="7527504"/>
            <a:ext cx="6627099" cy="695096"/>
            <a:chOff x="0" y="0"/>
            <a:chExt cx="1745409" cy="1830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5409" cy="183071"/>
            </a:xfrm>
            <a:custGeom>
              <a:avLst/>
              <a:gdLst/>
              <a:ahLst/>
              <a:cxnLst/>
              <a:rect l="l" t="t" r="r" b="b"/>
              <a:pathLst>
                <a:path w="1745409" h="183071">
                  <a:moveTo>
                    <a:pt x="59579" y="0"/>
                  </a:moveTo>
                  <a:lnTo>
                    <a:pt x="1685829" y="0"/>
                  </a:lnTo>
                  <a:cubicBezTo>
                    <a:pt x="1701631" y="0"/>
                    <a:pt x="1716785" y="6277"/>
                    <a:pt x="1727958" y="17450"/>
                  </a:cubicBezTo>
                  <a:cubicBezTo>
                    <a:pt x="1739132" y="28624"/>
                    <a:pt x="1745409" y="43778"/>
                    <a:pt x="1745409" y="59579"/>
                  </a:cubicBezTo>
                  <a:lnTo>
                    <a:pt x="1745409" y="123491"/>
                  </a:lnTo>
                  <a:cubicBezTo>
                    <a:pt x="1745409" y="139293"/>
                    <a:pt x="1739132" y="154447"/>
                    <a:pt x="1727958" y="165620"/>
                  </a:cubicBezTo>
                  <a:cubicBezTo>
                    <a:pt x="1716785" y="176793"/>
                    <a:pt x="1701631" y="183071"/>
                    <a:pt x="1685829" y="183071"/>
                  </a:cubicBezTo>
                  <a:lnTo>
                    <a:pt x="59579" y="183071"/>
                  </a:lnTo>
                  <a:cubicBezTo>
                    <a:pt x="43778" y="183071"/>
                    <a:pt x="28624" y="176793"/>
                    <a:pt x="17450" y="165620"/>
                  </a:cubicBezTo>
                  <a:cubicBezTo>
                    <a:pt x="6277" y="154447"/>
                    <a:pt x="0" y="139293"/>
                    <a:pt x="0" y="123491"/>
                  </a:cubicBezTo>
                  <a:lnTo>
                    <a:pt x="0" y="59579"/>
                  </a:lnTo>
                  <a:cubicBezTo>
                    <a:pt x="0" y="43778"/>
                    <a:pt x="6277" y="28624"/>
                    <a:pt x="17450" y="17450"/>
                  </a:cubicBezTo>
                  <a:cubicBezTo>
                    <a:pt x="28624" y="6277"/>
                    <a:pt x="43778" y="0"/>
                    <a:pt x="59579" y="0"/>
                  </a:cubicBezTo>
                  <a:close/>
                </a:path>
              </a:pathLst>
            </a:custGeom>
            <a:solidFill>
              <a:srgbClr val="7A2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745409" cy="240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 spc="283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prd Presentation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044854" y="0"/>
            <a:ext cx="1243146" cy="1243146"/>
          </a:xfrm>
          <a:custGeom>
            <a:avLst/>
            <a:gdLst/>
            <a:ahLst/>
            <a:cxnLst/>
            <a:rect l="l" t="t" r="r" b="b"/>
            <a:pathLst>
              <a:path w="1243146" h="1243146">
                <a:moveTo>
                  <a:pt x="0" y="0"/>
                </a:moveTo>
                <a:lnTo>
                  <a:pt x="1243146" y="0"/>
                </a:lnTo>
                <a:lnTo>
                  <a:pt x="1243146" y="1243146"/>
                </a:lnTo>
                <a:lnTo>
                  <a:pt x="0" y="1243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632997" y="8390930"/>
            <a:ext cx="713794" cy="713794"/>
          </a:xfrm>
          <a:custGeom>
            <a:avLst/>
            <a:gdLst/>
            <a:ahLst/>
            <a:cxnLst/>
            <a:rect l="l" t="t" r="r" b="b"/>
            <a:pathLst>
              <a:path w="713794" h="713794">
                <a:moveTo>
                  <a:pt x="0" y="0"/>
                </a:moveTo>
                <a:lnTo>
                  <a:pt x="713794" y="0"/>
                </a:lnTo>
                <a:lnTo>
                  <a:pt x="713794" y="713794"/>
                </a:lnTo>
                <a:lnTo>
                  <a:pt x="0" y="713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711221" y="2887183"/>
            <a:ext cx="4512634" cy="45126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4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876143" y="1206500"/>
            <a:ext cx="6182791" cy="226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 b="1">
                <a:solidFill>
                  <a:srgbClr val="003D2B"/>
                </a:solidFill>
                <a:latin typeface="Recoleta Bold"/>
                <a:ea typeface="Recoleta Bold"/>
                <a:cs typeface="Recoleta Bold"/>
                <a:sym typeface="Recoleta Bold"/>
              </a:rPr>
              <a:t>ChowPal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972756" y="3148717"/>
            <a:ext cx="3989565" cy="398956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128813" y="2887183"/>
            <a:ext cx="9479068" cy="9514748"/>
          </a:xfrm>
          <a:custGeom>
            <a:avLst/>
            <a:gdLst/>
            <a:ahLst/>
            <a:cxnLst/>
            <a:rect l="l" t="t" r="r" b="b"/>
            <a:pathLst>
              <a:path w="9479068" h="9514748">
                <a:moveTo>
                  <a:pt x="0" y="0"/>
                </a:moveTo>
                <a:lnTo>
                  <a:pt x="9479068" y="0"/>
                </a:lnTo>
                <a:lnTo>
                  <a:pt x="9479068" y="9514748"/>
                </a:lnTo>
                <a:lnTo>
                  <a:pt x="0" y="95147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4318007">
            <a:off x="3437786" y="9005324"/>
            <a:ext cx="3818011" cy="3837197"/>
          </a:xfrm>
          <a:custGeom>
            <a:avLst/>
            <a:gdLst/>
            <a:ahLst/>
            <a:cxnLst/>
            <a:rect l="l" t="t" r="r" b="b"/>
            <a:pathLst>
              <a:path w="3818011" h="3837197">
                <a:moveTo>
                  <a:pt x="0" y="0"/>
                </a:moveTo>
                <a:lnTo>
                  <a:pt x="3818011" y="0"/>
                </a:lnTo>
                <a:lnTo>
                  <a:pt x="3818011" y="3837197"/>
                </a:lnTo>
                <a:lnTo>
                  <a:pt x="0" y="3837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1884246" y="8257259"/>
            <a:ext cx="5472608" cy="5452085"/>
          </a:xfrm>
          <a:custGeom>
            <a:avLst/>
            <a:gdLst/>
            <a:ahLst/>
            <a:cxnLst/>
            <a:rect l="l" t="t" r="r" b="b"/>
            <a:pathLst>
              <a:path w="5472608" h="5452085">
                <a:moveTo>
                  <a:pt x="0" y="0"/>
                </a:moveTo>
                <a:lnTo>
                  <a:pt x="5472608" y="0"/>
                </a:lnTo>
                <a:lnTo>
                  <a:pt x="5472608" y="5452085"/>
                </a:lnTo>
                <a:lnTo>
                  <a:pt x="0" y="5452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-2316265" y="1569923"/>
            <a:ext cx="6786902" cy="6821007"/>
          </a:xfrm>
          <a:custGeom>
            <a:avLst/>
            <a:gdLst/>
            <a:ahLst/>
            <a:cxnLst/>
            <a:rect l="l" t="t" r="r" b="b"/>
            <a:pathLst>
              <a:path w="6786902" h="6821007">
                <a:moveTo>
                  <a:pt x="0" y="0"/>
                </a:moveTo>
                <a:lnTo>
                  <a:pt x="6786902" y="0"/>
                </a:lnTo>
                <a:lnTo>
                  <a:pt x="6786902" y="6821007"/>
                </a:lnTo>
                <a:lnTo>
                  <a:pt x="0" y="6821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128813" y="-1918599"/>
            <a:ext cx="3818011" cy="3837197"/>
          </a:xfrm>
          <a:custGeom>
            <a:avLst/>
            <a:gdLst/>
            <a:ahLst/>
            <a:cxnLst/>
            <a:rect l="l" t="t" r="r" b="b"/>
            <a:pathLst>
              <a:path w="3818011" h="3837197">
                <a:moveTo>
                  <a:pt x="0" y="0"/>
                </a:moveTo>
                <a:lnTo>
                  <a:pt x="3818011" y="0"/>
                </a:lnTo>
                <a:lnTo>
                  <a:pt x="3818011" y="3837198"/>
                </a:lnTo>
                <a:lnTo>
                  <a:pt x="0" y="3837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2571508" y="-3028088"/>
            <a:ext cx="4943208" cy="4924671"/>
          </a:xfrm>
          <a:custGeom>
            <a:avLst/>
            <a:gdLst/>
            <a:ahLst/>
            <a:cxnLst/>
            <a:rect l="l" t="t" r="r" b="b"/>
            <a:pathLst>
              <a:path w="4943208" h="4924671">
                <a:moveTo>
                  <a:pt x="0" y="0"/>
                </a:moveTo>
                <a:lnTo>
                  <a:pt x="4943207" y="0"/>
                </a:lnTo>
                <a:lnTo>
                  <a:pt x="4943207" y="4924671"/>
                </a:lnTo>
                <a:lnTo>
                  <a:pt x="0" y="4924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81549" y="1095375"/>
            <a:ext cx="2129438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70"/>
              </a:lnSpc>
            </a:pPr>
            <a:r>
              <a:rPr lang="en-US" sz="2600" spc="27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GROUP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26738" y="8797702"/>
            <a:ext cx="14884318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Ritujit Chaudhury | Rhea Roy | Prakriti Mishra | Shamsheer Hussain | Nehal Vaiti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36424" y="2223683"/>
            <a:ext cx="2864852" cy="5846637"/>
          </a:xfrm>
          <a:custGeom>
            <a:avLst/>
            <a:gdLst/>
            <a:ahLst/>
            <a:cxnLst/>
            <a:rect l="l" t="t" r="r" b="b"/>
            <a:pathLst>
              <a:path w="2864852" h="5846637">
                <a:moveTo>
                  <a:pt x="0" y="0"/>
                </a:moveTo>
                <a:lnTo>
                  <a:pt x="2864852" y="0"/>
                </a:lnTo>
                <a:lnTo>
                  <a:pt x="2864852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92418" y="2216680"/>
            <a:ext cx="2827908" cy="5846637"/>
          </a:xfrm>
          <a:custGeom>
            <a:avLst/>
            <a:gdLst/>
            <a:ahLst/>
            <a:cxnLst/>
            <a:rect l="l" t="t" r="r" b="b"/>
            <a:pathLst>
              <a:path w="2827908" h="5846637">
                <a:moveTo>
                  <a:pt x="0" y="0"/>
                </a:moveTo>
                <a:lnTo>
                  <a:pt x="2827907" y="0"/>
                </a:lnTo>
                <a:lnTo>
                  <a:pt x="2827907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 l="-1040" r="-10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9177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20" y="0"/>
                </a:lnTo>
                <a:lnTo>
                  <a:pt x="2883320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19" y="0"/>
                </a:lnTo>
                <a:lnTo>
                  <a:pt x="2883319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318652" y="693046"/>
            <a:ext cx="4368308" cy="8914914"/>
          </a:xfrm>
          <a:custGeom>
            <a:avLst/>
            <a:gdLst/>
            <a:ahLst/>
            <a:cxnLst/>
            <a:rect l="l" t="t" r="r" b="b"/>
            <a:pathLst>
              <a:path w="4368308" h="8914914">
                <a:moveTo>
                  <a:pt x="0" y="0"/>
                </a:moveTo>
                <a:lnTo>
                  <a:pt x="4368308" y="0"/>
                </a:lnTo>
                <a:lnTo>
                  <a:pt x="4368308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3553" y="2223683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92418" y="2216680"/>
            <a:ext cx="2827908" cy="5846637"/>
          </a:xfrm>
          <a:custGeom>
            <a:avLst/>
            <a:gdLst/>
            <a:ahLst/>
            <a:cxnLst/>
            <a:rect l="l" t="t" r="r" b="b"/>
            <a:pathLst>
              <a:path w="2827908" h="5846637">
                <a:moveTo>
                  <a:pt x="0" y="0"/>
                </a:moveTo>
                <a:lnTo>
                  <a:pt x="2827907" y="0"/>
                </a:lnTo>
                <a:lnTo>
                  <a:pt x="2827907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 l="-1040" r="-10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9177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20" y="0"/>
                </a:lnTo>
                <a:lnTo>
                  <a:pt x="2883320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19" y="0"/>
                </a:lnTo>
                <a:lnTo>
                  <a:pt x="2883319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377785" y="682542"/>
            <a:ext cx="4368308" cy="8914914"/>
          </a:xfrm>
          <a:custGeom>
            <a:avLst/>
            <a:gdLst/>
            <a:ahLst/>
            <a:cxnLst/>
            <a:rect l="l" t="t" r="r" b="b"/>
            <a:pathLst>
              <a:path w="4368308" h="8914914">
                <a:moveTo>
                  <a:pt x="0" y="0"/>
                </a:moveTo>
                <a:lnTo>
                  <a:pt x="4368308" y="0"/>
                </a:lnTo>
                <a:lnTo>
                  <a:pt x="4368308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3553" y="2223683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36424" y="2223683"/>
            <a:ext cx="2864852" cy="5846637"/>
          </a:xfrm>
          <a:custGeom>
            <a:avLst/>
            <a:gdLst/>
            <a:ahLst/>
            <a:cxnLst/>
            <a:rect l="l" t="t" r="r" b="b"/>
            <a:pathLst>
              <a:path w="2864852" h="5846637">
                <a:moveTo>
                  <a:pt x="0" y="0"/>
                </a:moveTo>
                <a:lnTo>
                  <a:pt x="2864852" y="0"/>
                </a:lnTo>
                <a:lnTo>
                  <a:pt x="2864852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9177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20" y="0"/>
                </a:lnTo>
                <a:lnTo>
                  <a:pt x="2883320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19" y="0"/>
                </a:lnTo>
                <a:lnTo>
                  <a:pt x="2883319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449772" y="887540"/>
            <a:ext cx="4311975" cy="8914914"/>
          </a:xfrm>
          <a:custGeom>
            <a:avLst/>
            <a:gdLst/>
            <a:ahLst/>
            <a:cxnLst/>
            <a:rect l="l" t="t" r="r" b="b"/>
            <a:pathLst>
              <a:path w="4311975" h="8914914">
                <a:moveTo>
                  <a:pt x="0" y="0"/>
                </a:moveTo>
                <a:lnTo>
                  <a:pt x="4311975" y="0"/>
                </a:lnTo>
                <a:lnTo>
                  <a:pt x="4311975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40" r="-104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3553" y="2223683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36424" y="2223683"/>
            <a:ext cx="2864852" cy="5846637"/>
          </a:xfrm>
          <a:custGeom>
            <a:avLst/>
            <a:gdLst/>
            <a:ahLst/>
            <a:cxnLst/>
            <a:rect l="l" t="t" r="r" b="b"/>
            <a:pathLst>
              <a:path w="2864852" h="5846637">
                <a:moveTo>
                  <a:pt x="0" y="0"/>
                </a:moveTo>
                <a:lnTo>
                  <a:pt x="2864852" y="0"/>
                </a:lnTo>
                <a:lnTo>
                  <a:pt x="2864852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92418" y="2216680"/>
            <a:ext cx="2827908" cy="5846637"/>
          </a:xfrm>
          <a:custGeom>
            <a:avLst/>
            <a:gdLst/>
            <a:ahLst/>
            <a:cxnLst/>
            <a:rect l="l" t="t" r="r" b="b"/>
            <a:pathLst>
              <a:path w="2827908" h="5846637">
                <a:moveTo>
                  <a:pt x="0" y="0"/>
                </a:moveTo>
                <a:lnTo>
                  <a:pt x="2827907" y="0"/>
                </a:lnTo>
                <a:lnTo>
                  <a:pt x="2827907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 l="-1040" r="-10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19" y="0"/>
                </a:lnTo>
                <a:lnTo>
                  <a:pt x="2883319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590592" y="799314"/>
            <a:ext cx="4401739" cy="8914914"/>
          </a:xfrm>
          <a:custGeom>
            <a:avLst/>
            <a:gdLst/>
            <a:ahLst/>
            <a:cxnLst/>
            <a:rect l="l" t="t" r="r" b="b"/>
            <a:pathLst>
              <a:path w="4401739" h="8914914">
                <a:moveTo>
                  <a:pt x="0" y="0"/>
                </a:moveTo>
                <a:lnTo>
                  <a:pt x="4401739" y="0"/>
                </a:lnTo>
                <a:lnTo>
                  <a:pt x="4401739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3553" y="2223683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36424" y="2223683"/>
            <a:ext cx="2864852" cy="5846637"/>
          </a:xfrm>
          <a:custGeom>
            <a:avLst/>
            <a:gdLst/>
            <a:ahLst/>
            <a:cxnLst/>
            <a:rect l="l" t="t" r="r" b="b"/>
            <a:pathLst>
              <a:path w="2864852" h="5846637">
                <a:moveTo>
                  <a:pt x="0" y="0"/>
                </a:moveTo>
                <a:lnTo>
                  <a:pt x="2864852" y="0"/>
                </a:lnTo>
                <a:lnTo>
                  <a:pt x="2864852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92418" y="2216680"/>
            <a:ext cx="2827908" cy="5846637"/>
          </a:xfrm>
          <a:custGeom>
            <a:avLst/>
            <a:gdLst/>
            <a:ahLst/>
            <a:cxnLst/>
            <a:rect l="l" t="t" r="r" b="b"/>
            <a:pathLst>
              <a:path w="2827908" h="5846637">
                <a:moveTo>
                  <a:pt x="0" y="0"/>
                </a:moveTo>
                <a:lnTo>
                  <a:pt x="2827907" y="0"/>
                </a:lnTo>
                <a:lnTo>
                  <a:pt x="2827907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 l="-1040" r="-10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19177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20" y="0"/>
                </a:lnTo>
                <a:lnTo>
                  <a:pt x="2883320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633435" y="905185"/>
            <a:ext cx="4401739" cy="8914914"/>
          </a:xfrm>
          <a:custGeom>
            <a:avLst/>
            <a:gdLst/>
            <a:ahLst/>
            <a:cxnLst/>
            <a:rect l="l" t="t" r="r" b="b"/>
            <a:pathLst>
              <a:path w="4401739" h="8914914">
                <a:moveTo>
                  <a:pt x="0" y="0"/>
                </a:moveTo>
                <a:lnTo>
                  <a:pt x="4401739" y="0"/>
                </a:lnTo>
                <a:lnTo>
                  <a:pt x="4401739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683.334"/>
                </p14:media>
              </p:ext>
            </p:extLst>
          </p:nvPr>
        </p:nvPicPr>
        <p:blipFill>
          <a:blip r:embed="rId5"/>
          <a:srcRect l="37977" t="712" r="37038"/>
          <a:stretch>
            <a:fillRect/>
          </a:stretch>
        </p:blipFill>
        <p:spPr>
          <a:xfrm>
            <a:off x="1028700" y="0"/>
            <a:ext cx="5009301" cy="10287000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4" name="TextBox 4"/>
          <p:cNvSpPr txBox="1"/>
          <p:nvPr/>
        </p:nvSpPr>
        <p:spPr>
          <a:xfrm>
            <a:off x="7707660" y="4271391"/>
            <a:ext cx="9551640" cy="205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5"/>
              </a:lnSpc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VISUAL STORYBOARD </a:t>
            </a:r>
          </a:p>
          <a:p>
            <a:pPr marL="0" lvl="0" indent="0" algn="l">
              <a:lnSpc>
                <a:spcPts val="7625"/>
              </a:lnSpc>
              <a:spcBef>
                <a:spcPct val="0"/>
              </a:spcBef>
            </a:pPr>
            <a:endParaRPr lang="en-US" sz="9300" spc="-139">
              <a:solidFill>
                <a:srgbClr val="461C7C"/>
              </a:solidFill>
              <a:latin typeface="Bobby Jones Soft"/>
              <a:ea typeface="Bobby Jones Soft"/>
              <a:cs typeface="Bobby Jones Soft"/>
              <a:sym typeface="Bobby Jones Sof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62383" y="5442839"/>
            <a:ext cx="95516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 Creators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03553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36424" y="2230686"/>
            <a:ext cx="2912518" cy="5839634"/>
          </a:xfrm>
          <a:custGeom>
            <a:avLst/>
            <a:gdLst/>
            <a:ahLst/>
            <a:cxnLst/>
            <a:rect l="l" t="t" r="r" b="b"/>
            <a:pathLst>
              <a:path w="2912518" h="5839634">
                <a:moveTo>
                  <a:pt x="0" y="0"/>
                </a:moveTo>
                <a:lnTo>
                  <a:pt x="2912517" y="0"/>
                </a:lnTo>
                <a:lnTo>
                  <a:pt x="2912517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2039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5324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16680"/>
            <a:ext cx="2919503" cy="5853640"/>
          </a:xfrm>
          <a:custGeom>
            <a:avLst/>
            <a:gdLst/>
            <a:ahLst/>
            <a:cxnLst/>
            <a:rect l="l" t="t" r="r" b="b"/>
            <a:pathLst>
              <a:path w="2919503" h="5853640">
                <a:moveTo>
                  <a:pt x="0" y="0"/>
                </a:moveTo>
                <a:lnTo>
                  <a:pt x="2919503" y="0"/>
                </a:lnTo>
                <a:lnTo>
                  <a:pt x="2919503" y="5853640"/>
                </a:lnTo>
                <a:lnTo>
                  <a:pt x="0" y="5853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752" y="1028700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3" y="0"/>
                </a:lnTo>
                <a:lnTo>
                  <a:pt x="4446313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36424" y="2230686"/>
            <a:ext cx="2912518" cy="5839634"/>
          </a:xfrm>
          <a:custGeom>
            <a:avLst/>
            <a:gdLst/>
            <a:ahLst/>
            <a:cxnLst/>
            <a:rect l="l" t="t" r="r" b="b"/>
            <a:pathLst>
              <a:path w="2912518" h="5839634">
                <a:moveTo>
                  <a:pt x="0" y="0"/>
                </a:moveTo>
                <a:lnTo>
                  <a:pt x="2912517" y="0"/>
                </a:lnTo>
                <a:lnTo>
                  <a:pt x="2912517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2039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5324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16680"/>
            <a:ext cx="2919503" cy="5853640"/>
          </a:xfrm>
          <a:custGeom>
            <a:avLst/>
            <a:gdLst/>
            <a:ahLst/>
            <a:cxnLst/>
            <a:rect l="l" t="t" r="r" b="b"/>
            <a:pathLst>
              <a:path w="2919503" h="5853640">
                <a:moveTo>
                  <a:pt x="0" y="0"/>
                </a:moveTo>
                <a:lnTo>
                  <a:pt x="2919503" y="0"/>
                </a:lnTo>
                <a:lnTo>
                  <a:pt x="2919503" y="5853640"/>
                </a:lnTo>
                <a:lnTo>
                  <a:pt x="0" y="5853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99739" y="922432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3" y="0"/>
                </a:lnTo>
                <a:lnTo>
                  <a:pt x="4446313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3553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2039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5324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16680"/>
            <a:ext cx="2919503" cy="5853640"/>
          </a:xfrm>
          <a:custGeom>
            <a:avLst/>
            <a:gdLst/>
            <a:ahLst/>
            <a:cxnLst/>
            <a:rect l="l" t="t" r="r" b="b"/>
            <a:pathLst>
              <a:path w="2919503" h="5853640">
                <a:moveTo>
                  <a:pt x="0" y="0"/>
                </a:moveTo>
                <a:lnTo>
                  <a:pt x="2919503" y="0"/>
                </a:lnTo>
                <a:lnTo>
                  <a:pt x="2919503" y="5853640"/>
                </a:lnTo>
                <a:lnTo>
                  <a:pt x="0" y="5853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581720" y="1028700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3" y="0"/>
                </a:lnTo>
                <a:lnTo>
                  <a:pt x="4446313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3553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36424" y="2230686"/>
            <a:ext cx="2912518" cy="5839634"/>
          </a:xfrm>
          <a:custGeom>
            <a:avLst/>
            <a:gdLst/>
            <a:ahLst/>
            <a:cxnLst/>
            <a:rect l="l" t="t" r="r" b="b"/>
            <a:pathLst>
              <a:path w="2912518" h="5839634">
                <a:moveTo>
                  <a:pt x="0" y="0"/>
                </a:moveTo>
                <a:lnTo>
                  <a:pt x="2912517" y="0"/>
                </a:lnTo>
                <a:lnTo>
                  <a:pt x="2912517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5324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16680"/>
            <a:ext cx="2919503" cy="5853640"/>
          </a:xfrm>
          <a:custGeom>
            <a:avLst/>
            <a:gdLst/>
            <a:ahLst/>
            <a:cxnLst/>
            <a:rect l="l" t="t" r="r" b="b"/>
            <a:pathLst>
              <a:path w="2919503" h="5853640">
                <a:moveTo>
                  <a:pt x="0" y="0"/>
                </a:moveTo>
                <a:lnTo>
                  <a:pt x="2919503" y="0"/>
                </a:lnTo>
                <a:lnTo>
                  <a:pt x="2919503" y="5853640"/>
                </a:lnTo>
                <a:lnTo>
                  <a:pt x="0" y="5853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748975" y="1028700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4" y="0"/>
                </a:lnTo>
                <a:lnTo>
                  <a:pt x="4446314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243633" y="6198435"/>
            <a:ext cx="8356608" cy="7865657"/>
          </a:xfrm>
          <a:custGeom>
            <a:avLst/>
            <a:gdLst/>
            <a:ahLst/>
            <a:cxnLst/>
            <a:rect l="l" t="t" r="r" b="b"/>
            <a:pathLst>
              <a:path w="8356608" h="7865657">
                <a:moveTo>
                  <a:pt x="0" y="0"/>
                </a:moveTo>
                <a:lnTo>
                  <a:pt x="8356608" y="0"/>
                </a:lnTo>
                <a:lnTo>
                  <a:pt x="8356608" y="7865657"/>
                </a:lnTo>
                <a:lnTo>
                  <a:pt x="0" y="786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659495"/>
            <a:ext cx="12387572" cy="6968009"/>
          </a:xfrm>
          <a:custGeom>
            <a:avLst/>
            <a:gdLst/>
            <a:ahLst/>
            <a:cxnLst/>
            <a:rect l="l" t="t" r="r" b="b"/>
            <a:pathLst>
              <a:path w="12387572" h="6968009">
                <a:moveTo>
                  <a:pt x="0" y="0"/>
                </a:moveTo>
                <a:lnTo>
                  <a:pt x="12387572" y="0"/>
                </a:lnTo>
                <a:lnTo>
                  <a:pt x="12387572" y="6968010"/>
                </a:lnTo>
                <a:lnTo>
                  <a:pt x="0" y="6968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55472" y="8600781"/>
            <a:ext cx="4607656" cy="4336957"/>
          </a:xfrm>
          <a:custGeom>
            <a:avLst/>
            <a:gdLst/>
            <a:ahLst/>
            <a:cxnLst/>
            <a:rect l="l" t="t" r="r" b="b"/>
            <a:pathLst>
              <a:path w="4607656" h="4336957">
                <a:moveTo>
                  <a:pt x="0" y="0"/>
                </a:moveTo>
                <a:lnTo>
                  <a:pt x="4607656" y="0"/>
                </a:lnTo>
                <a:lnTo>
                  <a:pt x="4607656" y="4336957"/>
                </a:lnTo>
                <a:lnTo>
                  <a:pt x="0" y="433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2115504" y="-3752944"/>
            <a:ext cx="8356608" cy="7865657"/>
          </a:xfrm>
          <a:custGeom>
            <a:avLst/>
            <a:gdLst/>
            <a:ahLst/>
            <a:cxnLst/>
            <a:rect l="l" t="t" r="r" b="b"/>
            <a:pathLst>
              <a:path w="8356608" h="7865657">
                <a:moveTo>
                  <a:pt x="0" y="0"/>
                </a:moveTo>
                <a:lnTo>
                  <a:pt x="8356608" y="0"/>
                </a:lnTo>
                <a:lnTo>
                  <a:pt x="8356608" y="7865657"/>
                </a:lnTo>
                <a:lnTo>
                  <a:pt x="0" y="786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947659" y="1204115"/>
            <a:ext cx="10207358" cy="205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25"/>
              </a:lnSpc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NEEDS &amp; CUSTOMER SEGMENTS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54439" y="6267284"/>
            <a:ext cx="600380" cy="109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25"/>
              </a:lnSpc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36992" y="6267284"/>
            <a:ext cx="600380" cy="109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25"/>
              </a:lnSpc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18522" y="6267284"/>
            <a:ext cx="600380" cy="109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25"/>
              </a:lnSpc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3553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36424" y="2230686"/>
            <a:ext cx="2912518" cy="5839634"/>
          </a:xfrm>
          <a:custGeom>
            <a:avLst/>
            <a:gdLst/>
            <a:ahLst/>
            <a:cxnLst/>
            <a:rect l="l" t="t" r="r" b="b"/>
            <a:pathLst>
              <a:path w="2912518" h="5839634">
                <a:moveTo>
                  <a:pt x="0" y="0"/>
                </a:moveTo>
                <a:lnTo>
                  <a:pt x="2912517" y="0"/>
                </a:lnTo>
                <a:lnTo>
                  <a:pt x="2912517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22039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16680"/>
            <a:ext cx="2919503" cy="5853640"/>
          </a:xfrm>
          <a:custGeom>
            <a:avLst/>
            <a:gdLst/>
            <a:ahLst/>
            <a:cxnLst/>
            <a:rect l="l" t="t" r="r" b="b"/>
            <a:pathLst>
              <a:path w="2919503" h="5853640">
                <a:moveTo>
                  <a:pt x="0" y="0"/>
                </a:moveTo>
                <a:lnTo>
                  <a:pt x="2919503" y="0"/>
                </a:lnTo>
                <a:lnTo>
                  <a:pt x="2919503" y="5853640"/>
                </a:lnTo>
                <a:lnTo>
                  <a:pt x="0" y="5853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758416" y="1028700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3" y="0"/>
                </a:lnTo>
                <a:lnTo>
                  <a:pt x="4446313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2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3553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36424" y="2230686"/>
            <a:ext cx="2912518" cy="5839634"/>
          </a:xfrm>
          <a:custGeom>
            <a:avLst/>
            <a:gdLst/>
            <a:ahLst/>
            <a:cxnLst/>
            <a:rect l="l" t="t" r="r" b="b"/>
            <a:pathLst>
              <a:path w="2912518" h="5839634">
                <a:moveTo>
                  <a:pt x="0" y="0"/>
                </a:moveTo>
                <a:lnTo>
                  <a:pt x="2912517" y="0"/>
                </a:lnTo>
                <a:lnTo>
                  <a:pt x="2912517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22039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53241" y="2230686"/>
            <a:ext cx="2909025" cy="5832631"/>
          </a:xfrm>
          <a:custGeom>
            <a:avLst/>
            <a:gdLst/>
            <a:ahLst/>
            <a:cxnLst/>
            <a:rect l="l" t="t" r="r" b="b"/>
            <a:pathLst>
              <a:path w="2909025" h="5832631">
                <a:moveTo>
                  <a:pt x="0" y="0"/>
                </a:moveTo>
                <a:lnTo>
                  <a:pt x="2909025" y="0"/>
                </a:lnTo>
                <a:lnTo>
                  <a:pt x="2909025" y="5832631"/>
                </a:lnTo>
                <a:lnTo>
                  <a:pt x="0" y="5832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707754" y="1028700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3" y="0"/>
                </a:lnTo>
                <a:lnTo>
                  <a:pt x="4446313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650.001"/>
                </p14:media>
              </p:ext>
            </p:extLst>
          </p:nvPr>
        </p:nvPicPr>
        <p:blipFill>
          <a:blip r:embed="rId6"/>
          <a:srcRect l="37489" t="1615" r="36118" b="779"/>
          <a:stretch>
            <a:fillRect/>
          </a:stretch>
        </p:blipFill>
        <p:spPr>
          <a:xfrm>
            <a:off x="1474677" y="0"/>
            <a:ext cx="5382733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07660" y="4271391"/>
            <a:ext cx="9551640" cy="205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5"/>
              </a:lnSpc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VISUAL STORYBOARD </a:t>
            </a:r>
          </a:p>
          <a:p>
            <a:pPr marL="0" lvl="0" indent="0" algn="l">
              <a:lnSpc>
                <a:spcPts val="7625"/>
              </a:lnSpc>
              <a:spcBef>
                <a:spcPct val="0"/>
              </a:spcBef>
            </a:pPr>
            <a:endParaRPr lang="en-US" sz="9300" spc="-139">
              <a:solidFill>
                <a:srgbClr val="461C7C"/>
              </a:solidFill>
              <a:latin typeface="Bobby Jones Soft"/>
              <a:ea typeface="Bobby Jones Soft"/>
              <a:cs typeface="Bobby Jones Soft"/>
              <a:sym typeface="Bobby Jones Sof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62383" y="5442839"/>
            <a:ext cx="95516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 Owners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99534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35404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67469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64521" y="686043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3" y="0"/>
                </a:lnTo>
                <a:lnTo>
                  <a:pt x="4446313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5763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35404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67469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97687" y="686043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3" y="0"/>
                </a:lnTo>
                <a:lnTo>
                  <a:pt x="4446313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5763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99534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35404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981040" y="686043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3" y="0"/>
                </a:lnTo>
                <a:lnTo>
                  <a:pt x="4446313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5763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11616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67469" y="1965021"/>
            <a:ext cx="3170533" cy="6356958"/>
          </a:xfrm>
          <a:custGeom>
            <a:avLst/>
            <a:gdLst/>
            <a:ahLst/>
            <a:cxnLst/>
            <a:rect l="l" t="t" r="r" b="b"/>
            <a:pathLst>
              <a:path w="3170533" h="6356958">
                <a:moveTo>
                  <a:pt x="0" y="0"/>
                </a:moveTo>
                <a:lnTo>
                  <a:pt x="3170533" y="0"/>
                </a:lnTo>
                <a:lnTo>
                  <a:pt x="31705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738002" y="686043"/>
            <a:ext cx="4446313" cy="8914914"/>
          </a:xfrm>
          <a:custGeom>
            <a:avLst/>
            <a:gdLst/>
            <a:ahLst/>
            <a:cxnLst/>
            <a:rect l="l" t="t" r="r" b="b"/>
            <a:pathLst>
              <a:path w="4446313" h="8914914">
                <a:moveTo>
                  <a:pt x="0" y="0"/>
                </a:moveTo>
                <a:lnTo>
                  <a:pt x="4446313" y="0"/>
                </a:lnTo>
                <a:lnTo>
                  <a:pt x="4446313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33000" y="1545279"/>
          <a:ext cx="16822001" cy="8066684"/>
        </p:xfrm>
        <a:graphic>
          <a:graphicData uri="http://schemas.openxmlformats.org/drawingml/2006/table">
            <a:tbl>
              <a:tblPr/>
              <a:tblGrid>
                <a:gridCol w="150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5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83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5799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1st Quarter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Jan-Mar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2nd Quarter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Apr-Jun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3rd Quarter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Jul-Sep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4th Quarter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Oct-Dec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20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Version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Version 1.0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MVP Launch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Version 2.0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Community Features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Version 3.0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AI &amp; Monetization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Version 4.0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National Scale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81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Strategy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Acquistion: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Free app, limited in-app purchases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Activation: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Focus on ratings &amp; community engagement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Retention: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AI personalization &amp; creator monetization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Acquistion: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New segment &amp; geographic expansion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489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Key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Recipe discovery feed</a:t>
                      </a:r>
                      <a:endParaRPr lang="en-US" sz="1100"/>
                    </a:p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Dietary filters (halal, vegan, etc.)</a:t>
                      </a:r>
                    </a:p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Delivery integration</a:t>
                      </a:r>
                    </a:p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Creator video upload</a:t>
                      </a:r>
                    </a:p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10-15 ethnic store partnerships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Recipe &amp; creator ratings</a:t>
                      </a:r>
                      <a:endParaRPr lang="en-US" sz="1100"/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Comment sections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Save collections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Social media sharing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Push notifications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AI meal recommendations</a:t>
                      </a:r>
                      <a:endParaRPr lang="en-US" sz="1100"/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Creator monetization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Cooking mode voice guide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Ingredient substitutions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Live cooking sessions</a:t>
                      </a:r>
                      <a:endParaRPr lang="en-US" sz="1100"/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Community challenges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Multi-language support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Store inventory integration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Launch in 10 cities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779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Key 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500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active users</a:t>
                      </a:r>
                      <a:endParaRPr lang="en-US" sz="1100"/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50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recipes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orders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15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partnered stores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2,000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active users</a:t>
                      </a:r>
                      <a:endParaRPr lang="en-US" sz="1100"/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200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recipes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500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orders/month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80%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recipes rated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5,000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active users</a:t>
                      </a:r>
                      <a:endParaRPr lang="en-US" sz="1100"/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monetized creators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2,000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order/month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40%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AI-driven orders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15,000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active users</a:t>
                      </a:r>
                      <a:endParaRPr lang="en-US" sz="1100"/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1,000+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creators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5,000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orders/month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$50K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 monthly revenue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215016" y="3382414"/>
            <a:ext cx="519999" cy="443949"/>
          </a:xfrm>
          <a:custGeom>
            <a:avLst/>
            <a:gdLst/>
            <a:ahLst/>
            <a:cxnLst/>
            <a:rect l="l" t="t" r="r" b="b"/>
            <a:pathLst>
              <a:path w="519999" h="443949">
                <a:moveTo>
                  <a:pt x="0" y="0"/>
                </a:moveTo>
                <a:lnTo>
                  <a:pt x="519999" y="0"/>
                </a:lnTo>
                <a:lnTo>
                  <a:pt x="519999" y="443949"/>
                </a:lnTo>
                <a:lnTo>
                  <a:pt x="0" y="443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58838" y="4730417"/>
            <a:ext cx="476176" cy="413083"/>
          </a:xfrm>
          <a:custGeom>
            <a:avLst/>
            <a:gdLst/>
            <a:ahLst/>
            <a:cxnLst/>
            <a:rect l="l" t="t" r="r" b="b"/>
            <a:pathLst>
              <a:path w="476176" h="413083">
                <a:moveTo>
                  <a:pt x="0" y="0"/>
                </a:moveTo>
                <a:lnTo>
                  <a:pt x="476177" y="0"/>
                </a:lnTo>
                <a:lnTo>
                  <a:pt x="476177" y="413083"/>
                </a:lnTo>
                <a:lnTo>
                  <a:pt x="0" y="4130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32137" y="9024644"/>
            <a:ext cx="467312" cy="467312"/>
          </a:xfrm>
          <a:custGeom>
            <a:avLst/>
            <a:gdLst/>
            <a:ahLst/>
            <a:cxnLst/>
            <a:rect l="l" t="t" r="r" b="b"/>
            <a:pathLst>
              <a:path w="467312" h="467312">
                <a:moveTo>
                  <a:pt x="0" y="0"/>
                </a:moveTo>
                <a:lnTo>
                  <a:pt x="467312" y="0"/>
                </a:lnTo>
                <a:lnTo>
                  <a:pt x="467312" y="467312"/>
                </a:lnTo>
                <a:lnTo>
                  <a:pt x="0" y="46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58838" y="6857144"/>
            <a:ext cx="476176" cy="453856"/>
            <a:chOff x="0" y="0"/>
            <a:chExt cx="812800" cy="774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88657" y="-66351"/>
            <a:ext cx="8710687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  <a:spcBef>
                <a:spcPct val="0"/>
              </a:spcBef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PRODUCT ROADMAP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727664"/>
            <a:ext cx="1634926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-34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SUCCESS INDICATORS: USER AQUISITION COST &lt; $15 | CUSTOMER LIFETIME VALUE &gt; $150 | PLATFORM COMMISSION: 10-15% | CREATOR SATISFACTION &gt; 4.2/5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928266"/>
            <a:ext cx="18288000" cy="8435340"/>
          </a:xfrm>
          <a:custGeom>
            <a:avLst/>
            <a:gdLst/>
            <a:ahLst/>
            <a:cxnLst/>
            <a:rect l="l" t="t" r="r" b="b"/>
            <a:pathLst>
              <a:path w="18288000" h="8435340">
                <a:moveTo>
                  <a:pt x="0" y="0"/>
                </a:moveTo>
                <a:lnTo>
                  <a:pt x="18288000" y="0"/>
                </a:lnTo>
                <a:lnTo>
                  <a:pt x="18288000" y="8435340"/>
                </a:lnTo>
                <a:lnTo>
                  <a:pt x="0" y="843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878869" y="122873"/>
            <a:ext cx="15372085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  <a:spcBef>
                <a:spcPct val="0"/>
              </a:spcBef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PRODUCT FEATURES (MVP LAUNCH)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145795" y="-12397"/>
            <a:ext cx="8838233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  <a:spcBef>
                <a:spcPct val="0"/>
              </a:spcBef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PRODUCT FEATURES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45795" y="1790324"/>
            <a:ext cx="8636191" cy="8340940"/>
            <a:chOff x="0" y="0"/>
            <a:chExt cx="11514921" cy="11121253"/>
          </a:xfrm>
        </p:grpSpPr>
        <p:sp>
          <p:nvSpPr>
            <p:cNvPr id="8" name="AutoShape 8"/>
            <p:cNvSpPr/>
            <p:nvPr/>
          </p:nvSpPr>
          <p:spPr>
            <a:xfrm>
              <a:off x="0" y="5560626"/>
              <a:ext cx="11514921" cy="0"/>
            </a:xfrm>
            <a:prstGeom prst="line">
              <a:avLst/>
            </a:prstGeom>
            <a:ln w="67576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5791248" y="0"/>
              <a:ext cx="0" cy="11121253"/>
            </a:xfrm>
            <a:prstGeom prst="line">
              <a:avLst/>
            </a:prstGeom>
            <a:ln w="67576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5709891" y="3740232"/>
            <a:ext cx="5710041" cy="4437792"/>
          </a:xfrm>
          <a:prstGeom prst="line">
            <a:avLst/>
          </a:prstGeom>
          <a:ln w="142875" cap="flat">
            <a:solidFill>
              <a:srgbClr val="99A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4496506" y="2264565"/>
            <a:ext cx="5782566" cy="2951459"/>
          </a:xfrm>
          <a:prstGeom prst="line">
            <a:avLst/>
          </a:prstGeom>
          <a:ln w="152400" cap="flat">
            <a:solidFill>
              <a:srgbClr val="F7C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6934016" y="6414886"/>
            <a:ext cx="5001762" cy="3297741"/>
          </a:xfrm>
          <a:prstGeom prst="line">
            <a:avLst/>
          </a:prstGeom>
          <a:ln w="142875" cap="flat">
            <a:solidFill>
              <a:srgbClr val="0BA5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805202" y="2133803"/>
            <a:ext cx="723178" cy="0"/>
          </a:xfrm>
          <a:prstGeom prst="line">
            <a:avLst/>
          </a:prstGeom>
          <a:ln w="66675" cap="flat">
            <a:solidFill>
              <a:srgbClr val="0BA5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805202" y="2762844"/>
            <a:ext cx="723178" cy="0"/>
          </a:xfrm>
          <a:prstGeom prst="line">
            <a:avLst/>
          </a:prstGeom>
          <a:ln w="66675" cap="flat">
            <a:solidFill>
              <a:srgbClr val="8261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805202" y="3375769"/>
            <a:ext cx="723178" cy="0"/>
          </a:xfrm>
          <a:prstGeom prst="line">
            <a:avLst/>
          </a:prstGeom>
          <a:ln w="66675" cap="flat">
            <a:solidFill>
              <a:srgbClr val="FAB61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87351" y="1927111"/>
            <a:ext cx="87674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Basics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87351" y="2522814"/>
            <a:ext cx="18091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Performance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7351" y="3169077"/>
            <a:ext cx="142160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Delighters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70023" y="1313483"/>
            <a:ext cx="487515" cy="254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  <a:spcBef>
                <a:spcPct val="0"/>
              </a:spcBef>
            </a:pPr>
            <a:r>
              <a:rPr lang="en-US" sz="149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57295" y="4197759"/>
            <a:ext cx="25625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AI Dietary Filtering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016" y="1424564"/>
            <a:ext cx="35811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3D2B"/>
                </a:solidFill>
                <a:latin typeface="Garet Bold"/>
                <a:ea typeface="Garet Bold"/>
                <a:cs typeface="Garet Bold"/>
                <a:sym typeface="Garet Bold"/>
              </a:rPr>
              <a:t>Customer Satisfaction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29636" y="5754101"/>
            <a:ext cx="35811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Feature Sophistication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63659" y="2443756"/>
            <a:ext cx="487515" cy="254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  <a:spcBef>
                <a:spcPct val="0"/>
              </a:spcBef>
            </a:pPr>
            <a:r>
              <a:rPr lang="en-US" sz="149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19463" y="3010009"/>
            <a:ext cx="25625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 Recipe 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38602" y="4406265"/>
            <a:ext cx="256252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Voice-Guided Cooking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13610" y="3249087"/>
            <a:ext cx="487515" cy="254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  <a:spcBef>
                <a:spcPct val="0"/>
              </a:spcBef>
            </a:pPr>
            <a:r>
              <a:rPr lang="en-US" sz="14921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80833" y="3868590"/>
            <a:ext cx="487515" cy="254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  <a:spcBef>
                <a:spcPct val="0"/>
              </a:spcBef>
            </a:pPr>
            <a:r>
              <a:rPr lang="en-US" sz="149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68347" y="5593368"/>
            <a:ext cx="363798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Meal Recommendation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32625" y="7508821"/>
            <a:ext cx="2868099" cy="36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  <a:spcBef>
                <a:spcPct val="0"/>
              </a:spcBef>
            </a:pPr>
            <a:r>
              <a:rPr lang="en-US" sz="209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User Registration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40374" y="6681991"/>
            <a:ext cx="25625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Basic Dietary Tags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29909" y="5631728"/>
            <a:ext cx="487515" cy="254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  <a:spcBef>
                <a:spcPct val="0"/>
              </a:spcBef>
            </a:pPr>
            <a:r>
              <a:rPr lang="en-US" sz="149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44000" y="4857750"/>
            <a:ext cx="487515" cy="254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  <a:spcBef>
                <a:spcPct val="0"/>
              </a:spcBef>
            </a:pPr>
            <a:r>
              <a:rPr lang="en-US" sz="149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104B8D-DBE2-01B5-66E2-1A82FED1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32" y="1453438"/>
            <a:ext cx="15563335" cy="86838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2115504" y="-3752944"/>
            <a:ext cx="8356608" cy="7865657"/>
          </a:xfrm>
          <a:custGeom>
            <a:avLst/>
            <a:gdLst/>
            <a:ahLst/>
            <a:cxnLst/>
            <a:rect l="l" t="t" r="r" b="b"/>
            <a:pathLst>
              <a:path w="8356608" h="7865657">
                <a:moveTo>
                  <a:pt x="0" y="0"/>
                </a:moveTo>
                <a:lnTo>
                  <a:pt x="8356608" y="0"/>
                </a:lnTo>
                <a:lnTo>
                  <a:pt x="8356608" y="7865657"/>
                </a:lnTo>
                <a:lnTo>
                  <a:pt x="0" y="786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955472" y="8600781"/>
            <a:ext cx="4607656" cy="4336957"/>
          </a:xfrm>
          <a:custGeom>
            <a:avLst/>
            <a:gdLst/>
            <a:ahLst/>
            <a:cxnLst/>
            <a:rect l="l" t="t" r="r" b="b"/>
            <a:pathLst>
              <a:path w="4607656" h="4336957">
                <a:moveTo>
                  <a:pt x="0" y="0"/>
                </a:moveTo>
                <a:lnTo>
                  <a:pt x="4607656" y="0"/>
                </a:lnTo>
                <a:lnTo>
                  <a:pt x="4607656" y="4336957"/>
                </a:lnTo>
                <a:lnTo>
                  <a:pt x="0" y="433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74988" y="6686774"/>
            <a:ext cx="4607656" cy="4336957"/>
          </a:xfrm>
          <a:custGeom>
            <a:avLst/>
            <a:gdLst/>
            <a:ahLst/>
            <a:cxnLst/>
            <a:rect l="l" t="t" r="r" b="b"/>
            <a:pathLst>
              <a:path w="4607656" h="4336957">
                <a:moveTo>
                  <a:pt x="0" y="0"/>
                </a:moveTo>
                <a:lnTo>
                  <a:pt x="4607656" y="0"/>
                </a:lnTo>
                <a:lnTo>
                  <a:pt x="4607656" y="4336957"/>
                </a:lnTo>
                <a:lnTo>
                  <a:pt x="0" y="433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32668" y="1496358"/>
            <a:ext cx="5982312" cy="6968009"/>
          </a:xfrm>
          <a:custGeom>
            <a:avLst/>
            <a:gdLst/>
            <a:ahLst/>
            <a:cxnLst/>
            <a:rect l="l" t="t" r="r" b="b"/>
            <a:pathLst>
              <a:path w="5982312" h="6968009">
                <a:moveTo>
                  <a:pt x="0" y="0"/>
                </a:moveTo>
                <a:lnTo>
                  <a:pt x="5982312" y="0"/>
                </a:lnTo>
                <a:lnTo>
                  <a:pt x="5982312" y="6968009"/>
                </a:lnTo>
                <a:lnTo>
                  <a:pt x="0" y="6968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70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1496358"/>
            <a:ext cx="6550271" cy="6968009"/>
          </a:xfrm>
          <a:custGeom>
            <a:avLst/>
            <a:gdLst/>
            <a:ahLst/>
            <a:cxnLst/>
            <a:rect l="l" t="t" r="r" b="b"/>
            <a:pathLst>
              <a:path w="6550271" h="6968009">
                <a:moveTo>
                  <a:pt x="0" y="0"/>
                </a:moveTo>
                <a:lnTo>
                  <a:pt x="6550271" y="0"/>
                </a:lnTo>
                <a:lnTo>
                  <a:pt x="6550271" y="6968009"/>
                </a:lnTo>
                <a:lnTo>
                  <a:pt x="0" y="6968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1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53879" y="2212725"/>
            <a:ext cx="7763130" cy="7856872"/>
          </a:xfrm>
          <a:custGeom>
            <a:avLst/>
            <a:gdLst/>
            <a:ahLst/>
            <a:cxnLst/>
            <a:rect l="l" t="t" r="r" b="b"/>
            <a:pathLst>
              <a:path w="7763130" h="7856872">
                <a:moveTo>
                  <a:pt x="0" y="0"/>
                </a:moveTo>
                <a:lnTo>
                  <a:pt x="7763130" y="0"/>
                </a:lnTo>
                <a:lnTo>
                  <a:pt x="7763130" y="7856872"/>
                </a:lnTo>
                <a:lnTo>
                  <a:pt x="0" y="7856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55921"/>
            </a:stretch>
          </a:blipFill>
          <a:ln w="57150" cap="sq">
            <a:solidFill>
              <a:srgbClr val="000000">
                <a:alpha val="34902"/>
              </a:srgbClr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364870" y="1114911"/>
            <a:ext cx="9687487" cy="105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21532" lvl="1" indent="-960766" algn="l">
              <a:lnSpc>
                <a:spcPts val="7298"/>
              </a:lnSpc>
              <a:buAutoNum type="arabicPeriod"/>
            </a:pPr>
            <a:r>
              <a:rPr lang="en-US" sz="8900" spc="-133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BEGINNER COOKS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6780" y="2296585"/>
            <a:ext cx="7477326" cy="777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300" lvl="1" indent="-318650" algn="l">
              <a:lnSpc>
                <a:spcPts val="3837"/>
              </a:lnSpc>
              <a:buFont typeface="Arial"/>
              <a:buChar char="•"/>
            </a:pPr>
            <a:r>
              <a:rPr lang="en-US" sz="2951" spc="295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International Students, Ages 18-28 from India, China, Middle East</a:t>
            </a:r>
          </a:p>
          <a:p>
            <a:pPr marL="637300" lvl="1" indent="-318650" algn="l">
              <a:lnSpc>
                <a:spcPts val="3837"/>
              </a:lnSpc>
              <a:buFont typeface="Arial"/>
              <a:buChar char="•"/>
            </a:pPr>
            <a:r>
              <a:rPr lang="en-US" sz="2951" spc="295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Cook 3-5 times/week, budget-conscious</a:t>
            </a:r>
          </a:p>
          <a:p>
            <a:pPr marL="637300" lvl="1" indent="-318650" algn="l">
              <a:lnSpc>
                <a:spcPts val="3837"/>
              </a:lnSpc>
              <a:buFont typeface="Arial"/>
              <a:buChar char="•"/>
            </a:pPr>
            <a:r>
              <a:rPr lang="en-US" sz="2951" spc="295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45+ minute travel to ethnic stores</a:t>
            </a:r>
          </a:p>
          <a:p>
            <a:pPr algn="l">
              <a:lnSpc>
                <a:spcPts val="3837"/>
              </a:lnSpc>
            </a:pPr>
            <a:endParaRPr lang="en-US" sz="2951" spc="295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3837"/>
              </a:lnSpc>
            </a:pPr>
            <a:r>
              <a:rPr lang="en-US" sz="2951" b="1" spc="295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 </a:t>
            </a:r>
            <a:r>
              <a:rPr lang="en-US" sz="2951" b="1" u="sng" spc="295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KEY PAIN POINTS:</a:t>
            </a:r>
          </a:p>
          <a:p>
            <a:pPr algn="l">
              <a:lnSpc>
                <a:spcPts val="3837"/>
              </a:lnSpc>
            </a:pPr>
            <a:endParaRPr lang="en-US" sz="2951" b="1" u="sng" spc="295">
              <a:solidFill>
                <a:srgbClr val="000000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  <a:p>
            <a:pPr marL="637300" lvl="1" indent="-318650" algn="l">
              <a:lnSpc>
                <a:spcPts val="3837"/>
              </a:lnSpc>
              <a:buFont typeface="Arial"/>
              <a:buChar char="•"/>
            </a:pPr>
            <a:r>
              <a:rPr lang="en-US" sz="2951" spc="295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100% face long travel times</a:t>
            </a:r>
          </a:p>
          <a:p>
            <a:pPr marL="637300" lvl="1" indent="-318650" algn="l">
              <a:lnSpc>
                <a:spcPts val="3837"/>
              </a:lnSpc>
              <a:buFont typeface="Arial"/>
              <a:buChar char="•"/>
            </a:pPr>
            <a:r>
              <a:rPr lang="en-US" sz="2951" spc="295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87% abandon dishes due to missing ingredients</a:t>
            </a:r>
          </a:p>
          <a:p>
            <a:pPr marL="637300" lvl="1" indent="-318650" algn="l">
              <a:lnSpc>
                <a:spcPts val="3837"/>
              </a:lnSpc>
              <a:buFont typeface="Arial"/>
              <a:buChar char="•"/>
            </a:pPr>
            <a:r>
              <a:rPr lang="en-US" sz="2951" spc="295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73% juggle 3+ apps for one meal</a:t>
            </a:r>
          </a:p>
          <a:p>
            <a:pPr algn="l">
              <a:lnSpc>
                <a:spcPts val="3837"/>
              </a:lnSpc>
            </a:pPr>
            <a:endParaRPr lang="en-US" sz="2951" spc="295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3837"/>
              </a:lnSpc>
            </a:pPr>
            <a:r>
              <a:rPr lang="en-US" sz="2951" b="1" spc="295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 Pain Intensity: 8.2/10</a:t>
            </a:r>
          </a:p>
          <a:p>
            <a:pPr algn="l">
              <a:lnSpc>
                <a:spcPts val="3837"/>
              </a:lnSpc>
            </a:pPr>
            <a:r>
              <a:rPr lang="en-US" sz="2951" b="1" spc="295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 Based on 15 customer interviews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358678" y="5487381"/>
            <a:ext cx="1757064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9144000" y="1411605"/>
            <a:ext cx="0" cy="82753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225480" y="-200025"/>
            <a:ext cx="5837039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  <a:spcBef>
                <a:spcPct val="0"/>
              </a:spcBef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KEY 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37267" y="1370428"/>
            <a:ext cx="2918520" cy="50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3080" b="1" spc="308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Engagement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98818" y="1370428"/>
            <a:ext cx="2547574" cy="50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6"/>
              </a:lnSpc>
            </a:pPr>
            <a:r>
              <a:rPr lang="en-US" sz="3081" b="1" spc="308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Acquisition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18" y="5771065"/>
            <a:ext cx="2547574" cy="50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6"/>
              </a:lnSpc>
            </a:pPr>
            <a:r>
              <a:rPr lang="en-US" sz="3081" b="1" spc="308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Retention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22740" y="5771065"/>
            <a:ext cx="2547574" cy="50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6"/>
              </a:lnSpc>
            </a:pPr>
            <a:r>
              <a:rPr lang="en-US" sz="3081" b="1" spc="308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Business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319" y="2044702"/>
            <a:ext cx="6782571" cy="156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2473" b="1" i="1" spc="247">
                <a:solidFill>
                  <a:srgbClr val="FF3A3A"/>
                </a:solidFill>
                <a:latin typeface="Balsamiq Sans Bold Italics"/>
                <a:ea typeface="Balsamiq Sans Bold Italics"/>
                <a:cs typeface="Balsamiq Sans Bold Italics"/>
                <a:sym typeface="Balsamiq Sans Bold Italics"/>
              </a:rPr>
              <a:t>How fast users become buyers?</a:t>
            </a:r>
          </a:p>
          <a:p>
            <a:pPr algn="ctr">
              <a:lnSpc>
                <a:spcPts val="3085"/>
              </a:lnSpc>
            </a:pPr>
            <a:endParaRPr lang="en-US" sz="2473" b="1" i="1" spc="247">
              <a:solidFill>
                <a:srgbClr val="FF3A3A"/>
              </a:solidFill>
              <a:latin typeface="Balsamiq Sans Bold Italics"/>
              <a:ea typeface="Balsamiq Sans Bold Italics"/>
              <a:cs typeface="Balsamiq Sans Bold Italics"/>
              <a:sym typeface="Balsamiq Sans Bold Italics"/>
            </a:endParaRP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Time to first Purchase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Recipe-To-Cart Conversion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4614" y="2034075"/>
            <a:ext cx="7734686" cy="3131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2473" b="1" i="1" spc="247">
                <a:solidFill>
                  <a:srgbClr val="FF3A3A"/>
                </a:solidFill>
                <a:latin typeface="Balsamiq Sans Bold Italics"/>
                <a:ea typeface="Balsamiq Sans Bold Italics"/>
                <a:cs typeface="Balsamiq Sans Bold Italics"/>
                <a:sym typeface="Balsamiq Sans Bold Italics"/>
              </a:rPr>
              <a:t>How actively users interact? </a:t>
            </a:r>
          </a:p>
          <a:p>
            <a:pPr algn="ctr">
              <a:lnSpc>
                <a:spcPts val="3085"/>
              </a:lnSpc>
            </a:pPr>
            <a:endParaRPr lang="en-US" sz="2473" b="1" i="1" spc="247">
              <a:solidFill>
                <a:srgbClr val="FF3A3A"/>
              </a:solidFill>
              <a:latin typeface="Balsamiq Sans Bold Italics"/>
              <a:ea typeface="Balsamiq Sans Bold Italics"/>
              <a:cs typeface="Balsamiq Sans Bold Italics"/>
              <a:sym typeface="Balsamiq Sans Bold Italics"/>
            </a:endParaRP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DAU/WAU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Recipe Engagement Rate (view→ save/share/favorite/add-to-cart)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Search to Recipe View Success Rate 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Creator Upload Frequency 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Featured Ingredient Inventory Turnover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1332" y="6446302"/>
            <a:ext cx="8042545" cy="156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2473" b="1" i="1" spc="247">
                <a:solidFill>
                  <a:srgbClr val="FF3A3A"/>
                </a:solidFill>
                <a:latin typeface="Balsamiq Sans Bold Italics"/>
                <a:ea typeface="Balsamiq Sans Bold Italics"/>
                <a:cs typeface="Balsamiq Sans Bold Italics"/>
                <a:sym typeface="Balsamiq Sans Bold Italics"/>
              </a:rPr>
              <a:t>Do users come back? </a:t>
            </a:r>
          </a:p>
          <a:p>
            <a:pPr algn="ctr">
              <a:lnSpc>
                <a:spcPts val="3085"/>
              </a:lnSpc>
            </a:pPr>
            <a:endParaRPr lang="en-US" sz="2473" b="1" i="1" spc="247">
              <a:solidFill>
                <a:srgbClr val="FF3A3A"/>
              </a:solidFill>
              <a:latin typeface="Balsamiq Sans Bold Italics"/>
              <a:ea typeface="Balsamiq Sans Bold Italics"/>
              <a:cs typeface="Balsamiq Sans Bold Italics"/>
              <a:sym typeface="Balsamiq Sans Bold Italics"/>
            </a:endParaRP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User Retention Rate (Day 7, Day 30)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Repeat Purchase Rate (30-Day)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9183" y="6312952"/>
            <a:ext cx="7734686" cy="274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2473" b="1" i="1" spc="247">
                <a:solidFill>
                  <a:srgbClr val="FF3A3A"/>
                </a:solidFill>
                <a:latin typeface="Balsamiq Sans Bold Italics"/>
                <a:ea typeface="Balsamiq Sans Bold Italics"/>
                <a:cs typeface="Balsamiq Sans Bold Italics"/>
                <a:sym typeface="Balsamiq Sans Bold Italics"/>
              </a:rPr>
              <a:t>Is the marketplace making money?</a:t>
            </a:r>
          </a:p>
          <a:p>
            <a:pPr algn="ctr">
              <a:lnSpc>
                <a:spcPts val="3085"/>
              </a:lnSpc>
            </a:pPr>
            <a:endParaRPr lang="en-US" sz="2473" b="1" i="1" spc="247">
              <a:solidFill>
                <a:srgbClr val="FF3A3A"/>
              </a:solidFill>
              <a:latin typeface="Balsamiq Sans Bold Italics"/>
              <a:ea typeface="Balsamiq Sans Bold Italics"/>
              <a:cs typeface="Balsamiq Sans Bold Italics"/>
              <a:sym typeface="Balsamiq Sans Bold Italics"/>
            </a:endParaRP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Average Order Value (AOV)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Order Completion Rate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Partnership-Driven Order Percentage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Creator Monthly Earnings Growth</a:t>
            </a:r>
          </a:p>
          <a:p>
            <a:pPr marL="512441" lvl="1" indent="-256220" algn="just">
              <a:lnSpc>
                <a:spcPts val="3085"/>
              </a:lnSpc>
              <a:buFont typeface="Arial"/>
              <a:buChar char="•"/>
            </a:pPr>
            <a:r>
              <a:rPr lang="en-US" sz="2373" b="1" spc="23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Ingerdient Promotion Success Rate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99202" y="1411825"/>
            <a:ext cx="12888014" cy="8875175"/>
          </a:xfrm>
          <a:custGeom>
            <a:avLst/>
            <a:gdLst/>
            <a:ahLst/>
            <a:cxnLst/>
            <a:rect l="l" t="t" r="r" b="b"/>
            <a:pathLst>
              <a:path w="12888014" h="8875175">
                <a:moveTo>
                  <a:pt x="0" y="0"/>
                </a:moveTo>
                <a:lnTo>
                  <a:pt x="12888014" y="0"/>
                </a:lnTo>
                <a:lnTo>
                  <a:pt x="12888014" y="8875175"/>
                </a:lnTo>
                <a:lnTo>
                  <a:pt x="0" y="8875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1" b="-3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390867" y="-143287"/>
            <a:ext cx="8904684" cy="155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sz="8900" spc="-133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OPERATIONAL NEEDS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1902" y="1164599"/>
            <a:ext cx="17702877" cy="8295726"/>
          </a:xfrm>
          <a:custGeom>
            <a:avLst/>
            <a:gdLst/>
            <a:ahLst/>
            <a:cxnLst/>
            <a:rect l="l" t="t" r="r" b="b"/>
            <a:pathLst>
              <a:path w="17702877" h="8295726">
                <a:moveTo>
                  <a:pt x="0" y="0"/>
                </a:moveTo>
                <a:lnTo>
                  <a:pt x="17702877" y="0"/>
                </a:lnTo>
                <a:lnTo>
                  <a:pt x="17702877" y="8295726"/>
                </a:lnTo>
                <a:lnTo>
                  <a:pt x="0" y="829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411" b="-28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6449" y="8057625"/>
            <a:ext cx="8536891" cy="2092192"/>
          </a:xfrm>
          <a:custGeom>
            <a:avLst/>
            <a:gdLst/>
            <a:ahLst/>
            <a:cxnLst/>
            <a:rect l="l" t="t" r="r" b="b"/>
            <a:pathLst>
              <a:path w="8536891" h="2092192">
                <a:moveTo>
                  <a:pt x="0" y="0"/>
                </a:moveTo>
                <a:lnTo>
                  <a:pt x="8536891" y="0"/>
                </a:lnTo>
                <a:lnTo>
                  <a:pt x="8536891" y="2092192"/>
                </a:lnTo>
                <a:lnTo>
                  <a:pt x="0" y="2092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3" t="-2208" r="-1641" b="-9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49878" y="-143287"/>
            <a:ext cx="7586662" cy="155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sz="8900" spc="-133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PROJECTED COSTS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292448"/>
            <a:ext cx="18288000" cy="7994552"/>
            <a:chOff x="0" y="0"/>
            <a:chExt cx="24384000" cy="106594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8564880"/>
            </a:xfrm>
            <a:custGeom>
              <a:avLst/>
              <a:gdLst/>
              <a:ahLst/>
              <a:cxnLst/>
              <a:rect l="l" t="t" r="r" b="b"/>
              <a:pathLst>
                <a:path w="24384000" h="8564880">
                  <a:moveTo>
                    <a:pt x="0" y="0"/>
                  </a:moveTo>
                  <a:lnTo>
                    <a:pt x="24384000" y="0"/>
                  </a:lnTo>
                  <a:lnTo>
                    <a:pt x="24384000" y="8564880"/>
                  </a:lnTo>
                  <a:lnTo>
                    <a:pt x="0" y="8564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8564880"/>
              <a:ext cx="24384000" cy="2094523"/>
            </a:xfrm>
            <a:custGeom>
              <a:avLst/>
              <a:gdLst/>
              <a:ahLst/>
              <a:cxnLst/>
              <a:rect l="l" t="t" r="r" b="b"/>
              <a:pathLst>
                <a:path w="24384000" h="2094523">
                  <a:moveTo>
                    <a:pt x="0" y="0"/>
                  </a:moveTo>
                  <a:lnTo>
                    <a:pt x="24384000" y="0"/>
                  </a:lnTo>
                  <a:lnTo>
                    <a:pt x="24384000" y="2094523"/>
                  </a:lnTo>
                  <a:lnTo>
                    <a:pt x="0" y="2094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202" b="-118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19400" y="374650"/>
            <a:ext cx="11912501" cy="161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  <a:spcBef>
                <a:spcPct val="0"/>
              </a:spcBef>
            </a:pPr>
            <a:r>
              <a:rPr lang="en-US" sz="9300" spc="-139" dirty="0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RISKS AND MITIGATIONS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2115504" y="-3752944"/>
            <a:ext cx="8356608" cy="7865657"/>
          </a:xfrm>
          <a:custGeom>
            <a:avLst/>
            <a:gdLst/>
            <a:ahLst/>
            <a:cxnLst/>
            <a:rect l="l" t="t" r="r" b="b"/>
            <a:pathLst>
              <a:path w="8356608" h="7865657">
                <a:moveTo>
                  <a:pt x="0" y="0"/>
                </a:moveTo>
                <a:lnTo>
                  <a:pt x="8356608" y="0"/>
                </a:lnTo>
                <a:lnTo>
                  <a:pt x="8356608" y="7865657"/>
                </a:lnTo>
                <a:lnTo>
                  <a:pt x="0" y="786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74988" y="6686774"/>
            <a:ext cx="4607656" cy="4336957"/>
          </a:xfrm>
          <a:custGeom>
            <a:avLst/>
            <a:gdLst/>
            <a:ahLst/>
            <a:cxnLst/>
            <a:rect l="l" t="t" r="r" b="b"/>
            <a:pathLst>
              <a:path w="4607656" h="4336957">
                <a:moveTo>
                  <a:pt x="0" y="0"/>
                </a:moveTo>
                <a:lnTo>
                  <a:pt x="4607656" y="0"/>
                </a:lnTo>
                <a:lnTo>
                  <a:pt x="4607656" y="4336957"/>
                </a:lnTo>
                <a:lnTo>
                  <a:pt x="0" y="433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240788" y="1496358"/>
            <a:ext cx="3734033" cy="6968009"/>
          </a:xfrm>
          <a:custGeom>
            <a:avLst/>
            <a:gdLst/>
            <a:ahLst/>
            <a:cxnLst/>
            <a:rect l="l" t="t" r="r" b="b"/>
            <a:pathLst>
              <a:path w="3734033" h="6968009">
                <a:moveTo>
                  <a:pt x="0" y="0"/>
                </a:moveTo>
                <a:lnTo>
                  <a:pt x="3734032" y="0"/>
                </a:lnTo>
                <a:lnTo>
                  <a:pt x="3734032" y="6968009"/>
                </a:lnTo>
                <a:lnTo>
                  <a:pt x="0" y="6968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31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72000" y="1496358"/>
            <a:ext cx="6550271" cy="6968009"/>
          </a:xfrm>
          <a:custGeom>
            <a:avLst/>
            <a:gdLst/>
            <a:ahLst/>
            <a:cxnLst/>
            <a:rect l="l" t="t" r="r" b="b"/>
            <a:pathLst>
              <a:path w="6550271" h="6968009">
                <a:moveTo>
                  <a:pt x="0" y="0"/>
                </a:moveTo>
                <a:lnTo>
                  <a:pt x="6550271" y="0"/>
                </a:lnTo>
                <a:lnTo>
                  <a:pt x="6550271" y="6968009"/>
                </a:lnTo>
                <a:lnTo>
                  <a:pt x="0" y="6968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1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55472" y="8600781"/>
            <a:ext cx="4607656" cy="4336957"/>
          </a:xfrm>
          <a:custGeom>
            <a:avLst/>
            <a:gdLst/>
            <a:ahLst/>
            <a:cxnLst/>
            <a:rect l="l" t="t" r="r" b="b"/>
            <a:pathLst>
              <a:path w="4607656" h="4336957">
                <a:moveTo>
                  <a:pt x="0" y="0"/>
                </a:moveTo>
                <a:lnTo>
                  <a:pt x="4607656" y="0"/>
                </a:lnTo>
                <a:lnTo>
                  <a:pt x="4607656" y="4336957"/>
                </a:lnTo>
                <a:lnTo>
                  <a:pt x="0" y="433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600513" y="1114911"/>
            <a:ext cx="9687487" cy="105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8"/>
              </a:lnSpc>
            </a:pPr>
            <a:r>
              <a:rPr lang="en-US" sz="8900" spc="-133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2. CONTENT CREATORS</a:t>
            </a:r>
          </a:p>
        </p:txBody>
      </p:sp>
      <p:sp>
        <p:nvSpPr>
          <p:cNvPr id="9" name="Freeform 9"/>
          <p:cNvSpPr/>
          <p:nvPr/>
        </p:nvSpPr>
        <p:spPr>
          <a:xfrm>
            <a:off x="9292400" y="2173080"/>
            <a:ext cx="8871942" cy="7846603"/>
          </a:xfrm>
          <a:custGeom>
            <a:avLst/>
            <a:gdLst/>
            <a:ahLst/>
            <a:cxnLst/>
            <a:rect l="l" t="t" r="r" b="b"/>
            <a:pathLst>
              <a:path w="8871942" h="7846603">
                <a:moveTo>
                  <a:pt x="0" y="0"/>
                </a:moveTo>
                <a:lnTo>
                  <a:pt x="8871942" y="0"/>
                </a:lnTo>
                <a:lnTo>
                  <a:pt x="8871942" y="7846602"/>
                </a:lnTo>
                <a:lnTo>
                  <a:pt x="0" y="7846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7" r="-36387" b="-130"/>
            </a:stretch>
          </a:blipFill>
          <a:ln w="57150" cap="sq">
            <a:solidFill>
              <a:srgbClr val="000000">
                <a:alpha val="34902"/>
              </a:srgbClr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144000" y="2514346"/>
            <a:ext cx="8871942" cy="713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3769"/>
              </a:lnSpc>
              <a:buFont typeface="Arial"/>
              <a:buChar char="•"/>
            </a:pPr>
            <a:r>
              <a:rPr lang="en-US" sz="2899" spc="28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Graduate students sharing cultural recipes </a:t>
            </a:r>
          </a:p>
          <a:p>
            <a:pPr marL="626104" lvl="1" indent="-313052" algn="l">
              <a:lnSpc>
                <a:spcPts val="3769"/>
              </a:lnSpc>
              <a:buFont typeface="Arial"/>
              <a:buChar char="•"/>
            </a:pPr>
            <a:r>
              <a:rPr lang="en-US" sz="2899" spc="28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500-2000 followers, 5+ hrs/week helping others </a:t>
            </a:r>
          </a:p>
          <a:p>
            <a:pPr marL="626104" lvl="1" indent="-313052" algn="l">
              <a:lnSpc>
                <a:spcPts val="3769"/>
              </a:lnSpc>
              <a:buFont typeface="Arial"/>
              <a:buChar char="•"/>
            </a:pPr>
            <a:r>
              <a:rPr lang="en-US" sz="2899" spc="28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Want recognition &amp; community impact </a:t>
            </a:r>
          </a:p>
          <a:p>
            <a:pPr algn="l">
              <a:lnSpc>
                <a:spcPts val="3769"/>
              </a:lnSpc>
            </a:pPr>
            <a:endParaRPr lang="en-US" sz="2899" spc="289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 b="1" spc="28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 </a:t>
            </a:r>
            <a:r>
              <a:rPr lang="en-US" sz="2899" b="1" u="sng" spc="28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CREATOR REWARDS: </a:t>
            </a:r>
          </a:p>
          <a:p>
            <a:pPr algn="l">
              <a:lnSpc>
                <a:spcPts val="3769"/>
              </a:lnSpc>
              <a:spcBef>
                <a:spcPct val="0"/>
              </a:spcBef>
            </a:pPr>
            <a:endParaRPr lang="en-US" sz="2899" b="1" u="sng" spc="289">
              <a:solidFill>
                <a:srgbClr val="000000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  <a:p>
            <a:pPr marL="626104" lvl="1" indent="-313052" algn="l">
              <a:lnSpc>
                <a:spcPts val="3769"/>
              </a:lnSpc>
              <a:buFont typeface="Arial"/>
              <a:buChar char="•"/>
            </a:pPr>
            <a:r>
              <a:rPr lang="en-US" sz="2899" spc="28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Free delivery credits ($5-25) </a:t>
            </a:r>
          </a:p>
          <a:p>
            <a:pPr marL="626104" lvl="1" indent="-313052" algn="l">
              <a:lnSpc>
                <a:spcPts val="3769"/>
              </a:lnSpc>
              <a:buFont typeface="Arial"/>
              <a:buChar char="•"/>
            </a:pPr>
            <a:r>
              <a:rPr lang="en-US" sz="2899" spc="28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Featured recipe placement </a:t>
            </a:r>
          </a:p>
          <a:p>
            <a:pPr marL="626104" lvl="1" indent="-313052" algn="l">
              <a:lnSpc>
                <a:spcPts val="3769"/>
              </a:lnSpc>
              <a:buFont typeface="Arial"/>
              <a:buChar char="•"/>
            </a:pPr>
            <a:r>
              <a:rPr lang="en-US" sz="2899" spc="28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Cultural expert badges </a:t>
            </a:r>
          </a:p>
          <a:p>
            <a:pPr algn="l">
              <a:lnSpc>
                <a:spcPts val="3769"/>
              </a:lnSpc>
            </a:pPr>
            <a:endParaRPr lang="en-US" sz="2899" spc="289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3769"/>
              </a:lnSpc>
            </a:pPr>
            <a:r>
              <a:rPr lang="en-US" sz="2899" spc="28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</a:t>
            </a:r>
            <a:r>
              <a:rPr lang="en-US" sz="2899" b="1" spc="28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Performance analytics: </a:t>
            </a:r>
          </a:p>
          <a:p>
            <a:pPr algn="l">
              <a:lnSpc>
                <a:spcPts val="3769"/>
              </a:lnSpc>
            </a:pPr>
            <a:r>
              <a:rPr lang="en-US" sz="2899" b="1" spc="28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 90% interested in platform </a:t>
            </a:r>
          </a:p>
          <a:p>
            <a:pPr algn="l">
              <a:lnSpc>
                <a:spcPts val="3769"/>
              </a:lnSpc>
            </a:pPr>
            <a:r>
              <a:rPr lang="en-US" sz="2899" b="1" spc="28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 Based on 6 creator interviews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25320" y="1496358"/>
            <a:ext cx="1649500" cy="6968009"/>
          </a:xfrm>
          <a:custGeom>
            <a:avLst/>
            <a:gdLst/>
            <a:ahLst/>
            <a:cxnLst/>
            <a:rect l="l" t="t" r="r" b="b"/>
            <a:pathLst>
              <a:path w="1649500" h="6968009">
                <a:moveTo>
                  <a:pt x="0" y="0"/>
                </a:moveTo>
                <a:lnTo>
                  <a:pt x="1649500" y="0"/>
                </a:lnTo>
                <a:lnTo>
                  <a:pt x="1649500" y="6968009"/>
                </a:lnTo>
                <a:lnTo>
                  <a:pt x="0" y="6968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509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84637" y="1387600"/>
            <a:ext cx="6550271" cy="6968009"/>
          </a:xfrm>
          <a:custGeom>
            <a:avLst/>
            <a:gdLst/>
            <a:ahLst/>
            <a:cxnLst/>
            <a:rect l="l" t="t" r="r" b="b"/>
            <a:pathLst>
              <a:path w="6550271" h="6968009">
                <a:moveTo>
                  <a:pt x="0" y="0"/>
                </a:moveTo>
                <a:lnTo>
                  <a:pt x="6550271" y="0"/>
                </a:lnTo>
                <a:lnTo>
                  <a:pt x="6550271" y="6968009"/>
                </a:lnTo>
                <a:lnTo>
                  <a:pt x="0" y="6968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91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74988" y="6686774"/>
            <a:ext cx="4607656" cy="4336957"/>
          </a:xfrm>
          <a:custGeom>
            <a:avLst/>
            <a:gdLst/>
            <a:ahLst/>
            <a:cxnLst/>
            <a:rect l="l" t="t" r="r" b="b"/>
            <a:pathLst>
              <a:path w="4607656" h="4336957">
                <a:moveTo>
                  <a:pt x="0" y="0"/>
                </a:moveTo>
                <a:lnTo>
                  <a:pt x="4607656" y="0"/>
                </a:lnTo>
                <a:lnTo>
                  <a:pt x="4607656" y="4336957"/>
                </a:lnTo>
                <a:lnTo>
                  <a:pt x="0" y="4336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55472" y="8600781"/>
            <a:ext cx="4607656" cy="4336957"/>
          </a:xfrm>
          <a:custGeom>
            <a:avLst/>
            <a:gdLst/>
            <a:ahLst/>
            <a:cxnLst/>
            <a:rect l="l" t="t" r="r" b="b"/>
            <a:pathLst>
              <a:path w="4607656" h="4336957">
                <a:moveTo>
                  <a:pt x="0" y="0"/>
                </a:moveTo>
                <a:lnTo>
                  <a:pt x="4607656" y="0"/>
                </a:lnTo>
                <a:lnTo>
                  <a:pt x="4607656" y="4336957"/>
                </a:lnTo>
                <a:lnTo>
                  <a:pt x="0" y="4336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75642" y="1114911"/>
            <a:ext cx="8074240" cy="105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8"/>
              </a:lnSpc>
            </a:pPr>
            <a:r>
              <a:rPr lang="en-US" sz="8900" spc="-133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3. STORE OWNERS</a:t>
            </a:r>
          </a:p>
        </p:txBody>
      </p:sp>
      <p:sp>
        <p:nvSpPr>
          <p:cNvPr id="9" name="Freeform 9"/>
          <p:cNvSpPr/>
          <p:nvPr/>
        </p:nvSpPr>
        <p:spPr>
          <a:xfrm>
            <a:off x="10232268" y="2173080"/>
            <a:ext cx="7717613" cy="7849148"/>
          </a:xfrm>
          <a:custGeom>
            <a:avLst/>
            <a:gdLst/>
            <a:ahLst/>
            <a:cxnLst/>
            <a:rect l="l" t="t" r="r" b="b"/>
            <a:pathLst>
              <a:path w="7717613" h="7849148">
                <a:moveTo>
                  <a:pt x="0" y="0"/>
                </a:moveTo>
                <a:lnTo>
                  <a:pt x="7717613" y="0"/>
                </a:lnTo>
                <a:lnTo>
                  <a:pt x="7717613" y="7849147"/>
                </a:lnTo>
                <a:lnTo>
                  <a:pt x="0" y="7849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011" r="-41830" b="-98"/>
            </a:stretch>
          </a:blipFill>
          <a:ln w="57150" cap="sq">
            <a:solidFill>
              <a:srgbClr val="000000">
                <a:alpha val="34902"/>
              </a:srgbClr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095397" y="2540177"/>
            <a:ext cx="7854484" cy="680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3899"/>
              </a:lnSpc>
              <a:buFont typeface="Arial"/>
              <a:buChar char="•"/>
            </a:pPr>
            <a:r>
              <a:rPr lang="en-US" sz="2999" spc="29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Family businesses losing 20-30% revenue </a:t>
            </a:r>
          </a:p>
          <a:p>
            <a:pPr marL="647694" lvl="1" indent="-323847" algn="l">
              <a:lnSpc>
                <a:spcPts val="3899"/>
              </a:lnSpc>
              <a:buFont typeface="Arial"/>
              <a:buChar char="•"/>
            </a:pPr>
            <a:r>
              <a:rPr lang="en-US" sz="2999" spc="29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Can't afford 25-30% platform fees </a:t>
            </a:r>
          </a:p>
          <a:p>
            <a:pPr marL="647694" lvl="1" indent="-323847" algn="l">
              <a:lnSpc>
                <a:spcPts val="3899"/>
              </a:lnSpc>
              <a:buFont typeface="Arial"/>
              <a:buChar char="•"/>
            </a:pPr>
            <a:r>
              <a:rPr lang="en-US" sz="2999" spc="29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No online visibility system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endParaRPr lang="en-US" sz="2999" spc="299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 b="1" spc="29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 </a:t>
            </a:r>
            <a:r>
              <a:rPr lang="en-US" sz="2999" b="1" u="sng" spc="29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PARTNERSHIP BENEFITS: 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endParaRPr lang="en-US" sz="2999" b="1" u="sng" spc="299">
              <a:solidFill>
                <a:srgbClr val="000000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  <a:p>
            <a:pPr marL="647694" lvl="1" indent="-323847" algn="l">
              <a:lnSpc>
                <a:spcPts val="3899"/>
              </a:lnSpc>
              <a:buFont typeface="Arial"/>
              <a:buChar char="•"/>
            </a:pPr>
            <a:r>
              <a:rPr lang="en-US" sz="2999" spc="29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Free online storefront </a:t>
            </a:r>
          </a:p>
          <a:p>
            <a:pPr marL="647694" lvl="1" indent="-323847" algn="l">
              <a:lnSpc>
                <a:spcPts val="3899"/>
              </a:lnSpc>
              <a:buFont typeface="Arial"/>
              <a:buChar char="•"/>
            </a:pPr>
            <a:r>
              <a:rPr lang="en-US" sz="2999" spc="29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Real-time inventory updates  Direct customer reach </a:t>
            </a:r>
          </a:p>
          <a:p>
            <a:pPr marL="647694" lvl="1" indent="-323847" algn="l">
              <a:lnSpc>
                <a:spcPts val="3899"/>
              </a:lnSpc>
              <a:buFont typeface="Arial"/>
              <a:buChar char="•"/>
            </a:pPr>
            <a:r>
              <a:rPr lang="en-US" sz="2999" spc="299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Lower fees than competitors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endParaRPr lang="en-US" sz="2999" spc="299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 b="1" spc="29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 Pain Intensity: 9.1/10 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 b="1" spc="29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 Based on 4 store interviews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69487" y="7309286"/>
            <a:ext cx="1949014" cy="1949014"/>
          </a:xfrm>
          <a:custGeom>
            <a:avLst/>
            <a:gdLst/>
            <a:ahLst/>
            <a:cxnLst/>
            <a:rect l="l" t="t" r="r" b="b"/>
            <a:pathLst>
              <a:path w="1949014" h="1949014">
                <a:moveTo>
                  <a:pt x="0" y="0"/>
                </a:moveTo>
                <a:lnTo>
                  <a:pt x="1949014" y="0"/>
                </a:lnTo>
                <a:lnTo>
                  <a:pt x="1949014" y="1949014"/>
                </a:lnTo>
                <a:lnTo>
                  <a:pt x="0" y="1949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570035" y="3738358"/>
            <a:ext cx="2163767" cy="1798631"/>
          </a:xfrm>
          <a:custGeom>
            <a:avLst/>
            <a:gdLst/>
            <a:ahLst/>
            <a:cxnLst/>
            <a:rect l="l" t="t" r="r" b="b"/>
            <a:pathLst>
              <a:path w="2163767" h="1798631">
                <a:moveTo>
                  <a:pt x="0" y="0"/>
                </a:moveTo>
                <a:lnTo>
                  <a:pt x="2163767" y="0"/>
                </a:lnTo>
                <a:lnTo>
                  <a:pt x="2163767" y="1798631"/>
                </a:lnTo>
                <a:lnTo>
                  <a:pt x="0" y="179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58908" y="7400954"/>
            <a:ext cx="2149412" cy="2050002"/>
          </a:xfrm>
          <a:custGeom>
            <a:avLst/>
            <a:gdLst/>
            <a:ahLst/>
            <a:cxnLst/>
            <a:rect l="l" t="t" r="r" b="b"/>
            <a:pathLst>
              <a:path w="2149412" h="2050002">
                <a:moveTo>
                  <a:pt x="0" y="0"/>
                </a:moveTo>
                <a:lnTo>
                  <a:pt x="2149412" y="0"/>
                </a:lnTo>
                <a:lnTo>
                  <a:pt x="2149412" y="2050001"/>
                </a:lnTo>
                <a:lnTo>
                  <a:pt x="0" y="20500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562481" y="3738358"/>
            <a:ext cx="2183467" cy="1798631"/>
          </a:xfrm>
          <a:custGeom>
            <a:avLst/>
            <a:gdLst/>
            <a:ahLst/>
            <a:cxnLst/>
            <a:rect l="l" t="t" r="r" b="b"/>
            <a:pathLst>
              <a:path w="2183467" h="1798631">
                <a:moveTo>
                  <a:pt x="0" y="0"/>
                </a:moveTo>
                <a:lnTo>
                  <a:pt x="2183468" y="0"/>
                </a:lnTo>
                <a:lnTo>
                  <a:pt x="2183468" y="1798631"/>
                </a:lnTo>
                <a:lnTo>
                  <a:pt x="0" y="1798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134676" y="674286"/>
            <a:ext cx="2018648" cy="1791551"/>
          </a:xfrm>
          <a:custGeom>
            <a:avLst/>
            <a:gdLst/>
            <a:ahLst/>
            <a:cxnLst/>
            <a:rect l="l" t="t" r="r" b="b"/>
            <a:pathLst>
              <a:path w="2018648" h="1791551">
                <a:moveTo>
                  <a:pt x="0" y="0"/>
                </a:moveTo>
                <a:lnTo>
                  <a:pt x="2018648" y="0"/>
                </a:lnTo>
                <a:lnTo>
                  <a:pt x="2018648" y="1791551"/>
                </a:lnTo>
                <a:lnTo>
                  <a:pt x="0" y="17915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184262" y="2691254"/>
            <a:ext cx="1919476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 spc="209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Shoppable</a:t>
            </a:r>
          </a:p>
          <a:p>
            <a:pPr algn="ctr">
              <a:lnSpc>
                <a:spcPts val="2729"/>
              </a:lnSpc>
            </a:pPr>
            <a:r>
              <a:rPr lang="en-US" sz="2099" b="1" spc="209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Ingredients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30689" y="5508414"/>
            <a:ext cx="175338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 spc="209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AI Dietary </a:t>
            </a:r>
          </a:p>
          <a:p>
            <a:pPr algn="ctr">
              <a:lnSpc>
                <a:spcPts val="2729"/>
              </a:lnSpc>
            </a:pPr>
            <a:r>
              <a:rPr lang="en-US" sz="2099" b="1" spc="209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Filtering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23301" y="8397379"/>
            <a:ext cx="312794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 spc="209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Local Ethnic Store Partnerships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01862" y="8397379"/>
            <a:ext cx="207642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 spc="209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Creator </a:t>
            </a:r>
          </a:p>
          <a:p>
            <a:pPr algn="l">
              <a:lnSpc>
                <a:spcPts val="2729"/>
              </a:lnSpc>
            </a:pPr>
            <a:r>
              <a:rPr lang="en-US" sz="2099" b="1" spc="209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Monetization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01862" y="5658555"/>
            <a:ext cx="1984190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210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Community </a:t>
            </a:r>
          </a:p>
          <a:p>
            <a:pPr algn="ctr">
              <a:lnSpc>
                <a:spcPts val="2730"/>
              </a:lnSpc>
            </a:pPr>
            <a:r>
              <a:rPr lang="en-US" sz="2100" b="1" spc="210">
                <a:solidFill>
                  <a:srgbClr val="461C7C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Connection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97144" y="4710704"/>
            <a:ext cx="3572343" cy="148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6700" spc="-100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PROPOSED SOLUTION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357829" y="1658753"/>
            <a:ext cx="3572343" cy="105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8"/>
              </a:lnSpc>
            </a:pPr>
            <a:r>
              <a:rPr lang="en-US" sz="8900" spc="-133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VISION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5904" y="3527849"/>
            <a:ext cx="15973396" cy="540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4"/>
              </a:lnSpc>
            </a:pPr>
            <a:r>
              <a:rPr lang="en-US" sz="3657" b="1" spc="365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ChowPal makes culture cookable. </a:t>
            </a:r>
          </a:p>
          <a:p>
            <a:pPr algn="ctr">
              <a:lnSpc>
                <a:spcPts val="4754"/>
              </a:lnSpc>
            </a:pPr>
            <a:endParaRPr lang="en-US" sz="3657" b="1" spc="365">
              <a:solidFill>
                <a:srgbClr val="000000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  <a:p>
            <a:pPr algn="ctr">
              <a:lnSpc>
                <a:spcPts val="4754"/>
              </a:lnSpc>
            </a:pPr>
            <a:r>
              <a:rPr lang="en-US" sz="3657" b="1" spc="365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We connect students with authentic recipes, hard-to-find local ingredients, and a worldwide community of home cooks. </a:t>
            </a:r>
          </a:p>
          <a:p>
            <a:pPr algn="ctr">
              <a:lnSpc>
                <a:spcPts val="4754"/>
              </a:lnSpc>
            </a:pPr>
            <a:r>
              <a:rPr lang="en-US" sz="3657" b="1" spc="365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By turning kitchens into bridges across continents, we help students rediscover the flavors, traditions, and comforts of home.</a:t>
            </a:r>
          </a:p>
          <a:p>
            <a:pPr algn="ctr">
              <a:lnSpc>
                <a:spcPts val="4754"/>
              </a:lnSpc>
            </a:pPr>
            <a:endParaRPr lang="en-US" sz="3657" b="1" spc="365">
              <a:solidFill>
                <a:srgbClr val="000000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  <a:p>
            <a:pPr algn="ctr">
              <a:lnSpc>
                <a:spcPts val="4754"/>
              </a:lnSpc>
            </a:pPr>
            <a:r>
              <a:rPr lang="en-US" sz="3657" b="1" spc="365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Wherever they are.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500"/>
                </p14:media>
              </p:ext>
            </p:extLst>
          </p:nvPr>
        </p:nvPicPr>
        <p:blipFill>
          <a:blip r:embed="rId5"/>
          <a:srcRect l="36902" r="35884" b="552"/>
          <a:stretch>
            <a:fillRect/>
          </a:stretch>
        </p:blipFill>
        <p:spPr>
          <a:xfrm>
            <a:off x="1439666" y="0"/>
            <a:ext cx="5447371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7707660" y="4271391"/>
            <a:ext cx="9551640" cy="205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5"/>
              </a:lnSpc>
            </a:pPr>
            <a:r>
              <a:rPr lang="en-US" sz="9300" spc="-139">
                <a:solidFill>
                  <a:srgbClr val="461C7C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VISUAL STORYBOARD </a:t>
            </a:r>
          </a:p>
          <a:p>
            <a:pPr marL="0" lvl="0" indent="0" algn="l">
              <a:lnSpc>
                <a:spcPts val="7625"/>
              </a:lnSpc>
              <a:spcBef>
                <a:spcPct val="0"/>
              </a:spcBef>
            </a:pPr>
            <a:endParaRPr lang="en-US" sz="9300" spc="-139">
              <a:solidFill>
                <a:srgbClr val="461C7C"/>
              </a:solidFill>
              <a:latin typeface="Bobby Jones Soft"/>
              <a:ea typeface="Bobby Jones Soft"/>
              <a:cs typeface="Bobby Jones Soft"/>
              <a:sym typeface="Bobby Jones Sof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62383" y="5442839"/>
            <a:ext cx="95516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Beginner Cooks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03553" y="2223683"/>
            <a:ext cx="2861421" cy="5839634"/>
          </a:xfrm>
          <a:custGeom>
            <a:avLst/>
            <a:gdLst/>
            <a:ahLst/>
            <a:cxnLst/>
            <a:rect l="l" t="t" r="r" b="b"/>
            <a:pathLst>
              <a:path w="2861421" h="5839634">
                <a:moveTo>
                  <a:pt x="0" y="0"/>
                </a:moveTo>
                <a:lnTo>
                  <a:pt x="2861421" y="0"/>
                </a:lnTo>
                <a:lnTo>
                  <a:pt x="2861421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36424" y="2223683"/>
            <a:ext cx="2864852" cy="5846637"/>
          </a:xfrm>
          <a:custGeom>
            <a:avLst/>
            <a:gdLst/>
            <a:ahLst/>
            <a:cxnLst/>
            <a:rect l="l" t="t" r="r" b="b"/>
            <a:pathLst>
              <a:path w="2864852" h="5846637">
                <a:moveTo>
                  <a:pt x="0" y="0"/>
                </a:moveTo>
                <a:lnTo>
                  <a:pt x="2864852" y="0"/>
                </a:lnTo>
                <a:lnTo>
                  <a:pt x="2864852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92418" y="2216680"/>
            <a:ext cx="2827908" cy="5846637"/>
          </a:xfrm>
          <a:custGeom>
            <a:avLst/>
            <a:gdLst/>
            <a:ahLst/>
            <a:cxnLst/>
            <a:rect l="l" t="t" r="r" b="b"/>
            <a:pathLst>
              <a:path w="2827908" h="5846637">
                <a:moveTo>
                  <a:pt x="0" y="0"/>
                </a:moveTo>
                <a:lnTo>
                  <a:pt x="2827907" y="0"/>
                </a:lnTo>
                <a:lnTo>
                  <a:pt x="2827907" y="5846637"/>
                </a:lnTo>
                <a:lnTo>
                  <a:pt x="0" y="584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</a:blip>
            <a:stretch>
              <a:fillRect l="-1040" r="-10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9177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20" y="0"/>
                </a:lnTo>
                <a:lnTo>
                  <a:pt x="2883320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6545" y="2223683"/>
            <a:ext cx="2883319" cy="5839634"/>
          </a:xfrm>
          <a:custGeom>
            <a:avLst/>
            <a:gdLst/>
            <a:ahLst/>
            <a:cxnLst/>
            <a:rect l="l" t="t" r="r" b="b"/>
            <a:pathLst>
              <a:path w="2883319" h="5839634">
                <a:moveTo>
                  <a:pt x="0" y="0"/>
                </a:moveTo>
                <a:lnTo>
                  <a:pt x="2883319" y="0"/>
                </a:lnTo>
                <a:lnTo>
                  <a:pt x="2883319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5955" y="689544"/>
            <a:ext cx="4368308" cy="8914914"/>
          </a:xfrm>
          <a:custGeom>
            <a:avLst/>
            <a:gdLst/>
            <a:ahLst/>
            <a:cxnLst/>
            <a:rect l="l" t="t" r="r" b="b"/>
            <a:pathLst>
              <a:path w="4368308" h="8914914">
                <a:moveTo>
                  <a:pt x="0" y="0"/>
                </a:moveTo>
                <a:lnTo>
                  <a:pt x="4368308" y="0"/>
                </a:lnTo>
                <a:lnTo>
                  <a:pt x="4368308" y="8914914"/>
                </a:lnTo>
                <a:lnTo>
                  <a:pt x="0" y="891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625</Words>
  <Application>Microsoft Macintosh PowerPoint</Application>
  <PresentationFormat>Custom</PresentationFormat>
  <Paragraphs>187</Paragraphs>
  <Slides>33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Balsamiq Sans Bold</vt:lpstr>
      <vt:lpstr>Garet Bold</vt:lpstr>
      <vt:lpstr>Aptos</vt:lpstr>
      <vt:lpstr>Arial</vt:lpstr>
      <vt:lpstr>Recoleta Bold</vt:lpstr>
      <vt:lpstr>Bobby Jones</vt:lpstr>
      <vt:lpstr>Garet</vt:lpstr>
      <vt:lpstr>Canva Sans Bold</vt:lpstr>
      <vt:lpstr>Balsamiq Sans Bold Italics</vt:lpstr>
      <vt:lpstr>Bobby Jones Soft</vt:lpstr>
      <vt:lpstr>Balsamiq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</dc:title>
  <cp:lastModifiedBy>Shamsheer Hussain Syed</cp:lastModifiedBy>
  <cp:revision>3</cp:revision>
  <dcterms:created xsi:type="dcterms:W3CDTF">2006-08-16T00:00:00Z</dcterms:created>
  <dcterms:modified xsi:type="dcterms:W3CDTF">2025-12-29T00:55:37Z</dcterms:modified>
  <dc:identifier>DAG57e7kxiY</dc:identifier>
</cp:coreProperties>
</file>